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F19DF"/>
    <a:srgbClr val="094DE5"/>
    <a:srgbClr val="C12E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6DDD7-F205-4841-BA06-EA841D15393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A0026-AD2B-4E70-B558-D1397C9ED3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260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0026-AD2B-4E70-B558-D1397C9ED3E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3040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0026-AD2B-4E70-B558-D1397C9ED3E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3267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827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877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130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9434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2714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170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880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2468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8371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068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002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C269-30FF-4AA3-95B7-304DBDAF6DC9}" type="datetimeFigureOut">
              <a:rPr lang="ko-KR" altLang="en-US" smtClean="0"/>
              <a:pPr/>
              <a:t>2014-09-20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37434-34D0-482A-912E-5294DECBC1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0029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3541" y="245327"/>
            <a:ext cx="9803837" cy="2107580"/>
          </a:xfrm>
        </p:spPr>
        <p:txBody>
          <a:bodyPr>
            <a:normAutofit fontScale="90000"/>
          </a:bodyPr>
          <a:lstStyle/>
          <a:p>
            <a:r>
              <a:rPr lang="en-US" altLang="ko-KR" sz="8800" dirty="0" smtClean="0">
                <a:solidFill>
                  <a:schemeClr val="accent2">
                    <a:lumMod val="75000"/>
                  </a:schemeClr>
                </a:solidFill>
                <a:latin typeface="휴먼둥근헤드라인" pitchFamily="18" charset="-127"/>
                <a:ea typeface="휴먼둥근헤드라인" pitchFamily="18" charset="-127"/>
                <a:cs typeface="Aharoni" pitchFamily="2" charset="-79"/>
              </a:rPr>
              <a:t>&lt;</a:t>
            </a:r>
            <a:r>
              <a:rPr lang="ko-KR" altLang="en-US" sz="8800" dirty="0" smtClean="0">
                <a:solidFill>
                  <a:schemeClr val="accent2">
                    <a:lumMod val="75000"/>
                  </a:schemeClr>
                </a:solidFill>
                <a:latin typeface="휴먼둥근헤드라인" pitchFamily="18" charset="-127"/>
                <a:ea typeface="휴먼둥근헤드라인" pitchFamily="18" charset="-127"/>
                <a:cs typeface="Aharoni" pitchFamily="2" charset="-79"/>
              </a:rPr>
              <a:t>통일은 </a:t>
            </a:r>
            <a:r>
              <a:rPr lang="ko-KR" altLang="en-US" sz="8800" dirty="0" err="1" smtClean="0">
                <a:solidFill>
                  <a:schemeClr val="accent2">
                    <a:lumMod val="75000"/>
                  </a:schemeClr>
                </a:solidFill>
                <a:latin typeface="휴먼둥근헤드라인" pitchFamily="18" charset="-127"/>
                <a:ea typeface="휴먼둥근헤드라인" pitchFamily="18" charset="-127"/>
                <a:cs typeface="Aharoni" pitchFamily="2" charset="-79"/>
              </a:rPr>
              <a:t>대박이다</a:t>
            </a:r>
            <a:r>
              <a:rPr lang="en-US" altLang="ko-KR" sz="8800" dirty="0" smtClean="0">
                <a:solidFill>
                  <a:schemeClr val="accent2">
                    <a:lumMod val="75000"/>
                  </a:schemeClr>
                </a:solidFill>
                <a:latin typeface="휴먼둥근헤드라인" pitchFamily="18" charset="-127"/>
                <a:ea typeface="휴먼둥근헤드라인" pitchFamily="18" charset="-127"/>
                <a:cs typeface="Aharoni" pitchFamily="2" charset="-79"/>
              </a:rPr>
              <a:t>&gt;</a:t>
            </a:r>
            <a:r>
              <a:rPr lang="en-US" altLang="ko-KR" sz="72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/>
            </a:r>
            <a:br>
              <a:rPr lang="en-US" altLang="ko-KR" sz="72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</a:b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새로운 패러다임으로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!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669303" y="2754351"/>
            <a:ext cx="8868600" cy="1922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본래 순박한 우리 </a:t>
            </a:r>
            <a:r>
              <a:rPr lang="ko-KR" altLang="en-US" sz="5400" b="1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민족</a:t>
            </a:r>
            <a:r>
              <a:rPr lang="ko-KR" altLang="en-US" sz="4800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의 </a:t>
            </a:r>
            <a:endParaRPr lang="en-US" altLang="ko-KR" sz="4800" dirty="0" smtClean="0">
              <a:solidFill>
                <a:schemeClr val="tx1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  <a:p>
            <a:pPr algn="ctr"/>
            <a:r>
              <a:rPr lang="ko-KR" altLang="en-US" sz="4800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입장과 시각에서</a:t>
            </a:r>
            <a:endParaRPr lang="en-US" altLang="ko-KR" sz="4800" dirty="0" smtClean="0">
              <a:solidFill>
                <a:schemeClr val="tx1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35849" y="4989438"/>
            <a:ext cx="8868600" cy="15723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실사구시</a:t>
            </a:r>
            <a:r>
              <a:rPr lang="ko-KR" altLang="en-US" sz="4800" dirty="0" smtClean="0">
                <a:solidFill>
                  <a:schemeClr val="tx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의 차원</a:t>
            </a:r>
            <a:endParaRPr lang="en-US" altLang="ko-KR" sz="4800" dirty="0" smtClean="0">
              <a:solidFill>
                <a:schemeClr val="tx1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sp>
        <p:nvSpPr>
          <p:cNvPr id="18" name="포인트가 6개인 별 17"/>
          <p:cNvSpPr/>
          <p:nvPr/>
        </p:nvSpPr>
        <p:spPr>
          <a:xfrm>
            <a:off x="1767071" y="2597202"/>
            <a:ext cx="683491" cy="829107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포인트가 6개인 별 18"/>
          <p:cNvSpPr/>
          <p:nvPr/>
        </p:nvSpPr>
        <p:spPr>
          <a:xfrm>
            <a:off x="1744769" y="4660203"/>
            <a:ext cx="683491" cy="829107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422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788" y="501805"/>
            <a:ext cx="90433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통일 되면 걱정되는 두 가지</a:t>
            </a:r>
            <a:r>
              <a:rPr lang="en-US" altLang="ko-KR" sz="48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!</a:t>
            </a:r>
          </a:p>
          <a:p>
            <a:r>
              <a:rPr lang="en-US" altLang="ko-KR" sz="48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            </a:t>
            </a:r>
            <a:r>
              <a:rPr lang="ko-KR" altLang="en-US" sz="48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그러나  사실은</a:t>
            </a:r>
            <a:r>
              <a:rPr lang="en-US" altLang="ko-KR" sz="44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?^^</a:t>
            </a:r>
            <a:endParaRPr lang="ko-KR" altLang="en-US" sz="4400" b="1" dirty="0">
              <a:solidFill>
                <a:schemeClr val="accent1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 flipV="1">
            <a:off x="878710" y="2200063"/>
            <a:ext cx="10778837" cy="92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869636" y="2567441"/>
            <a:ext cx="2169994" cy="15585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통일세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39627" y="2553629"/>
            <a:ext cx="6578221" cy="1561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     </a:t>
            </a:r>
            <a:r>
              <a:rPr lang="ko-KR" altLang="en-US" sz="3200" b="1" dirty="0" smtClean="0">
                <a:solidFill>
                  <a:schemeClr val="tx1"/>
                </a:solidFill>
              </a:rPr>
              <a:t>통일 전과 후 모두</a:t>
            </a:r>
            <a:r>
              <a:rPr lang="en-US" altLang="ko-KR" sz="32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ko-KR" altLang="en-US" sz="3200" b="1" dirty="0" smtClean="0">
                <a:solidFill>
                  <a:schemeClr val="tx1"/>
                </a:solidFill>
              </a:rPr>
              <a:t>    실제로는 부담스러울 것 없음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80786" y="4119460"/>
            <a:ext cx="2169994" cy="2169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일자리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039629" y="4125951"/>
            <a:ext cx="6578221" cy="2163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chemeClr val="tx1"/>
                </a:solidFill>
              </a:rPr>
              <a:t>   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-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통일이 되면 일자리가 넘쳐나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2800" b="1" dirty="0" smtClean="0">
                <a:solidFill>
                  <a:schemeClr val="tx1"/>
                </a:solidFill>
              </a:rPr>
              <a:t>   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-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모든 사람들이 일해야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하는 상황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    -&gt;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실업 걱정할 필요 없음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9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341" y="341194"/>
            <a:ext cx="10272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chemeClr val="accent1">
                    <a:lumMod val="75000"/>
                  </a:schemeClr>
                </a:solidFill>
              </a:rPr>
              <a:t>통일은 </a:t>
            </a:r>
            <a:r>
              <a:rPr lang="ko-KR" alt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대박이다</a:t>
            </a:r>
            <a:r>
              <a:rPr lang="en-US" altLang="ko-KR" sz="5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ko-KR" altLang="en-US" sz="8000" dirty="0" smtClean="0">
                <a:solidFill>
                  <a:schemeClr val="accent1">
                    <a:lumMod val="75000"/>
                  </a:schemeClr>
                </a:solidFill>
              </a:rPr>
              <a:t>그렇다면</a:t>
            </a:r>
            <a:r>
              <a:rPr lang="en-US" altLang="ko-KR" sz="80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ko-KR" alt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직선 연결선 2"/>
          <p:cNvCxnSpPr/>
          <p:nvPr/>
        </p:nvCxnSpPr>
        <p:spPr>
          <a:xfrm flipV="1">
            <a:off x="861253" y="2042616"/>
            <a:ext cx="10778837" cy="92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10183" y="2408662"/>
            <a:ext cx="988097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4000" b="1" dirty="0" smtClean="0"/>
              <a:t>(</a:t>
            </a:r>
            <a:r>
              <a:rPr lang="ko-KR" altLang="en-US" sz="4000" b="1" dirty="0" smtClean="0"/>
              <a:t>비용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이득 비교</a:t>
            </a:r>
            <a:r>
              <a:rPr lang="en-US" altLang="ko-KR" sz="4000" b="1" dirty="0" smtClean="0"/>
              <a:t>) </a:t>
            </a:r>
            <a:r>
              <a:rPr lang="ko-KR" altLang="en-US" sz="4000" dirty="0" smtClean="0"/>
              <a:t>⇒ </a:t>
            </a:r>
            <a:r>
              <a:rPr lang="ko-KR" altLang="en-US" sz="4000" b="1" dirty="0" smtClean="0"/>
              <a:t>통일은 </a:t>
            </a:r>
            <a:r>
              <a:rPr lang="ko-KR" altLang="en-US" sz="4000" b="1" dirty="0" err="1" smtClean="0"/>
              <a:t>대박이다</a:t>
            </a:r>
            <a:r>
              <a:rPr lang="en-US" altLang="ko-KR" sz="40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800" b="1" dirty="0" smtClean="0"/>
              <a:t> </a:t>
            </a:r>
            <a:r>
              <a:rPr lang="ko-KR" altLang="en-US" sz="5400" b="1" dirty="0" smtClean="0"/>
              <a:t>통일</a:t>
            </a:r>
            <a:r>
              <a:rPr lang="en-US" altLang="ko-KR" sz="5400" b="1" dirty="0" smtClean="0"/>
              <a:t>,</a:t>
            </a:r>
            <a:r>
              <a:rPr lang="ko-KR" altLang="en-US" sz="5400" b="1" dirty="0" smtClean="0"/>
              <a:t> 결국 </a:t>
            </a:r>
            <a:r>
              <a:rPr lang="ko-KR" altLang="en-US" sz="5400" b="1" dirty="0" smtClean="0">
                <a:solidFill>
                  <a:schemeClr val="accent1">
                    <a:lumMod val="50000"/>
                  </a:schemeClr>
                </a:solidFill>
              </a:rPr>
              <a:t>북녘 민심</a:t>
            </a:r>
            <a:r>
              <a:rPr lang="ko-KR" altLang="en-US" sz="5400" b="1" dirty="0" smtClean="0"/>
              <a:t>이 결정</a:t>
            </a:r>
            <a:endParaRPr lang="en-US" altLang="ko-KR" sz="5400" b="1" dirty="0" smtClean="0"/>
          </a:p>
          <a:p>
            <a:r>
              <a:rPr lang="ko-KR" altLang="en-US" sz="2800" b="1" dirty="0" smtClean="0"/>
              <a:t>    </a:t>
            </a:r>
            <a:r>
              <a:rPr lang="en-US" altLang="ko-KR" sz="2800" b="1" dirty="0" smtClean="0"/>
              <a:t>- </a:t>
            </a:r>
            <a:r>
              <a:rPr lang="ko-KR" altLang="en-US" sz="3200" b="1" dirty="0" smtClean="0"/>
              <a:t>민심을 얻는 길을 따라 </a:t>
            </a:r>
            <a:r>
              <a:rPr lang="ko-KR" altLang="en-US" sz="3200" b="1" dirty="0" err="1" smtClean="0"/>
              <a:t>탈세뇌</a:t>
            </a:r>
            <a:r>
              <a:rPr lang="ko-KR" altLang="en-US" sz="3200" b="1" dirty="0" smtClean="0"/>
              <a:t> 유도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    (</a:t>
            </a:r>
            <a:r>
              <a:rPr lang="ko-KR" altLang="en-US" sz="3200" b="1" dirty="0" smtClean="0"/>
              <a:t>적극적으로 사회 간접자본 건설</a:t>
            </a:r>
            <a:r>
              <a:rPr lang="en-US" altLang="ko-KR" sz="3200" b="1" dirty="0" smtClean="0"/>
              <a:t>,</a:t>
            </a:r>
          </a:p>
          <a:p>
            <a:r>
              <a:rPr lang="ko-KR" altLang="en-US" sz="3200" b="1" dirty="0" smtClean="0"/>
              <a:t>     가능한 각종 전파투입으로 정보유입</a:t>
            </a:r>
            <a:r>
              <a:rPr lang="en-US" altLang="ko-KR" sz="3200" b="1" dirty="0" smtClean="0"/>
              <a:t>, </a:t>
            </a:r>
          </a:p>
          <a:p>
            <a:r>
              <a:rPr lang="en-US" altLang="ko-KR" sz="3200" b="1" dirty="0" smtClean="0"/>
              <a:t>     </a:t>
            </a:r>
            <a:r>
              <a:rPr lang="ko-KR" altLang="en-US" sz="3200" b="1" dirty="0" smtClean="0"/>
              <a:t>과학기술 교류협력</a:t>
            </a:r>
            <a:r>
              <a:rPr lang="en-US" altLang="ko-KR" sz="3200" b="1" dirty="0" smtClean="0"/>
              <a:t>, 3</a:t>
            </a:r>
            <a:r>
              <a:rPr lang="ko-KR" altLang="en-US" sz="3200" b="1" dirty="0" smtClean="0"/>
              <a:t>각 구도로</a:t>
            </a:r>
            <a:r>
              <a:rPr lang="en-US" altLang="ko-KR" sz="3200" b="1" dirty="0" smtClean="0"/>
              <a:t>…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310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36" y="409433"/>
            <a:ext cx="97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solidFill>
                  <a:srgbClr val="0F19DF"/>
                </a:solidFill>
              </a:rPr>
              <a:t>통일을</a:t>
            </a:r>
            <a:r>
              <a:rPr lang="ko-KR" altLang="en-US" sz="6600" b="1" dirty="0" smtClean="0"/>
              <a:t> 만들어 </a:t>
            </a:r>
            <a:r>
              <a:rPr lang="ko-KR" altLang="en-US" sz="6600" b="1" dirty="0" smtClean="0">
                <a:solidFill>
                  <a:srgbClr val="0F19DF"/>
                </a:solidFill>
              </a:rPr>
              <a:t>내는 길</a:t>
            </a:r>
            <a:endParaRPr lang="ko-KR" altLang="en-US" sz="6600" b="1" dirty="0">
              <a:solidFill>
                <a:srgbClr val="0F19D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0878" y="2109411"/>
            <a:ext cx="907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accent1"/>
                </a:solidFill>
              </a:rPr>
              <a:t>북측 지역 민심의 향배가 관건</a:t>
            </a:r>
            <a:r>
              <a:rPr lang="en-US" altLang="ko-KR" sz="4800" b="1" dirty="0" smtClean="0">
                <a:solidFill>
                  <a:schemeClr val="accent1"/>
                </a:solidFill>
              </a:rPr>
              <a:t>!</a:t>
            </a:r>
            <a:endParaRPr lang="ko-KR" altLang="en-US" sz="4800" b="1" dirty="0">
              <a:solidFill>
                <a:schemeClr val="accent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649714" y="1768712"/>
            <a:ext cx="10778837" cy="9236"/>
          </a:xfrm>
          <a:prstGeom prst="line">
            <a:avLst/>
          </a:prstGeom>
          <a:ln w="44450">
            <a:solidFill>
              <a:srgbClr val="0F19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26995" y="2943922"/>
            <a:ext cx="1004724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ko-KR" sz="2400" dirty="0" smtClean="0"/>
              <a:t>&lt;</a:t>
            </a:r>
            <a:r>
              <a:rPr lang="en-US" altLang="ko-KR" sz="2800" b="1" dirty="0" smtClean="0"/>
              <a:t>R</a:t>
            </a:r>
            <a:r>
              <a:rPr lang="ko-KR" altLang="en-US" sz="2800" b="1" dirty="0" smtClean="0"/>
              <a:t>이론 </a:t>
            </a:r>
            <a:r>
              <a:rPr lang="en-US" altLang="ko-KR" sz="2400" dirty="0" smtClean="0"/>
              <a:t>: </a:t>
            </a:r>
            <a:r>
              <a:rPr lang="ko-KR" altLang="en-US" sz="2400" b="1" dirty="0" smtClean="0"/>
              <a:t>대북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원화 정책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정부와 주민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별개의 대상으로 인식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대책</a:t>
            </a:r>
            <a:r>
              <a:rPr lang="en-US" altLang="ko-KR" sz="2400" dirty="0" smtClean="0"/>
              <a:t>)&gt;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b="1" dirty="0" smtClean="0">
                <a:solidFill>
                  <a:srgbClr val="0F19DF"/>
                </a:solidFill>
              </a:rPr>
              <a:t>대 북 정부 </a:t>
            </a:r>
            <a:r>
              <a:rPr lang="en-US" altLang="ko-KR" sz="2400" b="1" dirty="0" smtClean="0">
                <a:solidFill>
                  <a:srgbClr val="0F19DF"/>
                </a:solidFill>
              </a:rPr>
              <a:t>:</a:t>
            </a:r>
            <a:r>
              <a:rPr lang="ko-KR" altLang="en-US" sz="2400" dirty="0" smtClean="0"/>
              <a:t>대화와 협상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중간단계로서의 평화공존 </a:t>
            </a:r>
            <a:r>
              <a:rPr lang="en-US" altLang="ko-KR" sz="2400" dirty="0" smtClean="0"/>
              <a:t>OK, </a:t>
            </a:r>
          </a:p>
          <a:p>
            <a:pPr marL="285750" indent="-285750"/>
            <a:r>
              <a:rPr lang="en-US" altLang="ko-KR" sz="2400" dirty="0" smtClean="0"/>
              <a:t>                       </a:t>
            </a:r>
            <a:r>
              <a:rPr lang="ko-KR" altLang="en-US" sz="2400" b="1" dirty="0" smtClean="0"/>
              <a:t>안보 철저</a:t>
            </a:r>
            <a:endParaRPr lang="en-US" altLang="ko-K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b="1" dirty="0" smtClean="0">
                <a:solidFill>
                  <a:srgbClr val="0F19DF"/>
                </a:solidFill>
              </a:rPr>
              <a:t>대 북 주민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남한 </a:t>
            </a:r>
            <a:r>
              <a:rPr lang="en-US" altLang="ko-KR" sz="2400" dirty="0" smtClean="0"/>
              <a:t>GDP 1%</a:t>
            </a:r>
            <a:r>
              <a:rPr lang="ko-KR" altLang="en-US" sz="2400" dirty="0" smtClean="0"/>
              <a:t>선에서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           </a:t>
            </a:r>
            <a:r>
              <a:rPr lang="ko-KR" altLang="en-US" sz="2400" b="1" dirty="0" smtClean="0"/>
              <a:t>대북지역 </a:t>
            </a:r>
            <a:r>
              <a:rPr lang="en-US" altLang="ko-KR" sz="2400" b="1" dirty="0" smtClean="0"/>
              <a:t>SOC </a:t>
            </a:r>
            <a:r>
              <a:rPr lang="ko-KR" altLang="en-US" sz="2400" b="1" dirty="0" smtClean="0"/>
              <a:t>투자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조건에는 중점 두지 말고</a:t>
            </a:r>
            <a:r>
              <a:rPr lang="en-US" altLang="ko-KR" sz="2400" dirty="0" smtClean="0"/>
              <a:t>)  </a:t>
            </a:r>
            <a:endParaRPr lang="en-US" altLang="ko-KR" sz="2400" dirty="0"/>
          </a:p>
          <a:p>
            <a:pPr marL="285750" indent="-285750"/>
            <a:r>
              <a:rPr lang="en-US" altLang="ko-KR" sz="2400" dirty="0" smtClean="0"/>
              <a:t>                            (</a:t>
            </a:r>
            <a:r>
              <a:rPr lang="ko-KR" altLang="en-US" sz="2400" dirty="0" smtClean="0"/>
              <a:t>그 중 약 </a:t>
            </a:r>
            <a:r>
              <a:rPr lang="en-US" altLang="ko-KR" sz="2400" dirty="0" smtClean="0"/>
              <a:t>80%</a:t>
            </a:r>
            <a:r>
              <a:rPr lang="ko-KR" altLang="en-US" sz="2400" dirty="0" smtClean="0"/>
              <a:t>에 해당하는 </a:t>
            </a:r>
            <a:r>
              <a:rPr lang="ko-KR" altLang="en-US" sz="2400" b="1" dirty="0" smtClean="0"/>
              <a:t>실물자본을 </a:t>
            </a:r>
            <a:endParaRPr lang="en-US" altLang="ko-KR" sz="2400" b="1" dirty="0" smtClean="0"/>
          </a:p>
          <a:p>
            <a:pPr marL="285750" indent="-285750"/>
            <a:r>
              <a:rPr lang="en-US" altLang="ko-KR" sz="2400" b="1" dirty="0" smtClean="0"/>
              <a:t>                           </a:t>
            </a:r>
            <a:r>
              <a:rPr lang="ko-KR" altLang="en-US" sz="2400" b="1" dirty="0" smtClean="0"/>
              <a:t>모두 남한에서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생산 공급</a:t>
            </a:r>
            <a:r>
              <a:rPr lang="en-US" altLang="ko-KR" sz="2400" dirty="0" smtClean="0"/>
              <a:t>)</a:t>
            </a:r>
            <a:endParaRPr lang="en-US" altLang="ko-KR" sz="2400" b="1" dirty="0"/>
          </a:p>
          <a:p>
            <a:r>
              <a:rPr lang="en-US" altLang="ko-KR" sz="2400" dirty="0" smtClean="0"/>
              <a:t>                        &amp; </a:t>
            </a:r>
            <a:r>
              <a:rPr lang="ko-KR" altLang="en-US" sz="2400" b="1" dirty="0" smtClean="0"/>
              <a:t>전파투입</a:t>
            </a:r>
            <a:r>
              <a:rPr lang="en-US" altLang="ko-KR" sz="2400" dirty="0" smtClean="0"/>
              <a:t>,  </a:t>
            </a:r>
            <a:r>
              <a:rPr lang="ko-KR" altLang="en-US" sz="2400" b="1" dirty="0" smtClean="0"/>
              <a:t>과학기술교류협력</a:t>
            </a:r>
            <a:endParaRPr lang="en-US" altLang="ko-KR" sz="2400" b="1" dirty="0" smtClean="0"/>
          </a:p>
          <a:p>
            <a:r>
              <a:rPr lang="en-US" altLang="ko-KR" sz="2400" dirty="0" smtClean="0"/>
              <a:t>                             (＂</a:t>
            </a:r>
            <a:r>
              <a:rPr lang="ko-KR" altLang="en-US" sz="2400" dirty="0" smtClean="0"/>
              <a:t>통일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각 구도</a:t>
            </a:r>
            <a:r>
              <a:rPr lang="en-US" altLang="ko-KR" sz="2400" dirty="0" smtClean="0"/>
              <a:t>“)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895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388" y="457200"/>
            <a:ext cx="84752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 smtClean="0"/>
              <a:t>GDP 1%</a:t>
            </a:r>
            <a:r>
              <a:rPr lang="ko-KR" altLang="en-US" sz="8000" b="1" dirty="0" smtClean="0"/>
              <a:t>면</a:t>
            </a:r>
            <a:r>
              <a:rPr lang="ko-KR" altLang="en-US" sz="8800" b="1" dirty="0" smtClean="0"/>
              <a:t> 통일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7493" y="2286000"/>
            <a:ext cx="10637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통일 전    </a:t>
            </a:r>
            <a:r>
              <a:rPr lang="en-US" altLang="ko-KR" sz="3600" b="1" dirty="0" smtClean="0">
                <a:solidFill>
                  <a:srgbClr val="0F19DF"/>
                </a:solidFill>
              </a:rPr>
              <a:t>GDP 1% </a:t>
            </a:r>
            <a:r>
              <a:rPr lang="ko-KR" altLang="en-US" sz="3600" b="1" dirty="0" smtClean="0">
                <a:solidFill>
                  <a:srgbClr val="0F19DF"/>
                </a:solidFill>
              </a:rPr>
              <a:t>자금</a:t>
            </a:r>
            <a:r>
              <a:rPr lang="ko-KR" altLang="en-US" sz="3600" b="1" dirty="0" smtClean="0"/>
              <a:t>으로 통일을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만들자</a:t>
            </a:r>
            <a:r>
              <a:rPr lang="en-US" altLang="ko-KR" sz="3600" b="1" dirty="0" smtClean="0"/>
              <a:t>.</a:t>
            </a:r>
          </a:p>
          <a:p>
            <a:r>
              <a:rPr lang="en-US" altLang="ko-KR" sz="3600" b="1" dirty="0" smtClean="0"/>
              <a:t>                 (0.25%</a:t>
            </a:r>
            <a:r>
              <a:rPr lang="ko-KR" altLang="en-US" sz="3600" b="1" dirty="0" smtClean="0"/>
              <a:t>세금</a:t>
            </a:r>
            <a:r>
              <a:rPr lang="en-US" altLang="ko-KR" sz="3600" b="1" dirty="0" smtClean="0"/>
              <a:t>, 0.75% </a:t>
            </a:r>
            <a:r>
              <a:rPr lang="ko-KR" altLang="en-US" sz="3600" b="1" dirty="0" smtClean="0"/>
              <a:t>국채</a:t>
            </a:r>
            <a:r>
              <a:rPr lang="en-US" altLang="ko-KR" sz="3600" b="1" dirty="0" smtClean="0"/>
              <a:t>) </a:t>
            </a:r>
            <a:endParaRPr lang="ko-KR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0157" y="3679902"/>
            <a:ext cx="105144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통일 후   </a:t>
            </a:r>
            <a:r>
              <a:rPr lang="en-US" altLang="ko-KR" sz="3600" b="1" dirty="0" smtClean="0">
                <a:solidFill>
                  <a:srgbClr val="0F19DF"/>
                </a:solidFill>
              </a:rPr>
              <a:t>GDP 1% </a:t>
            </a:r>
            <a:r>
              <a:rPr lang="ko-KR" altLang="en-US" sz="3600" b="1" dirty="0" smtClean="0">
                <a:solidFill>
                  <a:srgbClr val="0F19DF"/>
                </a:solidFill>
              </a:rPr>
              <a:t>세금</a:t>
            </a:r>
            <a:r>
              <a:rPr lang="en-US" altLang="ko-KR" sz="3600" b="1" dirty="0" smtClean="0">
                <a:solidFill>
                  <a:srgbClr val="0F19DF"/>
                </a:solidFill>
              </a:rPr>
              <a:t>, </a:t>
            </a:r>
            <a:r>
              <a:rPr lang="ko-KR" altLang="en-US" sz="3600" b="1" dirty="0" smtClean="0">
                <a:solidFill>
                  <a:srgbClr val="0F19DF"/>
                </a:solidFill>
              </a:rPr>
              <a:t>통일 성공적 마무리</a:t>
            </a:r>
            <a:r>
              <a:rPr lang="en-US" altLang="ko-KR" sz="3600" dirty="0" smtClean="0">
                <a:solidFill>
                  <a:srgbClr val="0F19DF"/>
                </a:solidFill>
              </a:rPr>
              <a:t>.</a:t>
            </a:r>
            <a:endParaRPr lang="ko-KR" altLang="en-US" sz="3600" dirty="0">
              <a:solidFill>
                <a:srgbClr val="0F19D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042" y="4650060"/>
            <a:ext cx="9471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경제 </a:t>
            </a:r>
            <a:r>
              <a:rPr lang="ko-KR" altLang="en-US" sz="3200" b="1" dirty="0" err="1" smtClean="0"/>
              <a:t>대박을</a:t>
            </a:r>
            <a:r>
              <a:rPr lang="ko-KR" altLang="en-US" sz="3200" b="1" dirty="0" smtClean="0"/>
              <a:t> 얻고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자유 평화 번영 민족자존을 함께</a:t>
            </a:r>
            <a:r>
              <a:rPr lang="en-US" altLang="ko-KR" sz="3200" b="1" dirty="0" smtClean="0"/>
              <a:t>!</a:t>
            </a:r>
          </a:p>
          <a:p>
            <a:r>
              <a:rPr lang="en-US" altLang="ko-KR" sz="3200" dirty="0"/>
              <a:t> </a:t>
            </a:r>
            <a:r>
              <a:rPr lang="en-US" altLang="ko-KR" sz="3200" dirty="0" smtClean="0"/>
              <a:t>          &lt;</a:t>
            </a:r>
            <a:r>
              <a:rPr lang="ko-KR" altLang="en-US" sz="3200" dirty="0" smtClean="0"/>
              <a:t>통일은 </a:t>
            </a:r>
            <a:r>
              <a:rPr lang="ko-KR" altLang="en-US" sz="3200" dirty="0" err="1" smtClean="0"/>
              <a:t>대박이다</a:t>
            </a:r>
            <a:r>
              <a:rPr lang="en-US" altLang="ko-KR" sz="3200" dirty="0" smtClean="0"/>
              <a:t>&gt;</a:t>
            </a:r>
            <a:r>
              <a:rPr lang="ko-KR" altLang="en-US" sz="3200" dirty="0" smtClean="0"/>
              <a:t>의 내용을 바탕으로</a:t>
            </a:r>
            <a:r>
              <a:rPr lang="en-US" altLang="ko-KR" sz="3200" dirty="0" smtClean="0"/>
              <a:t>,    </a:t>
            </a:r>
          </a:p>
          <a:p>
            <a:r>
              <a:rPr lang="en-US" altLang="ko-KR" sz="3200" dirty="0" smtClean="0"/>
              <a:t>   </a:t>
            </a:r>
            <a:r>
              <a:rPr lang="ko-KR" altLang="en-US" sz="3200" dirty="0" smtClean="0"/>
              <a:t>한국 국민들이 자신감을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가지고 통일에 대하여   </a:t>
            </a:r>
            <a:endParaRPr lang="en-US" altLang="ko-KR" sz="3200" dirty="0" smtClean="0"/>
          </a:p>
          <a:p>
            <a:r>
              <a:rPr lang="en-US" altLang="ko-KR" sz="3200" dirty="0" smtClean="0"/>
              <a:t>   </a:t>
            </a:r>
            <a:r>
              <a:rPr lang="ko-KR" altLang="en-US" sz="3200" dirty="0" smtClean="0"/>
              <a:t>적극적으로 임할 때 통일은 온다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6" name="오른쪽 화살표 5"/>
          <p:cNvSpPr/>
          <p:nvPr/>
        </p:nvSpPr>
        <p:spPr>
          <a:xfrm>
            <a:off x="1120616" y="5022296"/>
            <a:ext cx="674730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92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272956"/>
            <a:ext cx="11491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/>
              <a:t>통일 전과 후를 위한 실행 계획 및 사전 포석</a:t>
            </a:r>
            <a:endParaRPr lang="ko-KR" altLang="en-US" b="1" dirty="0"/>
          </a:p>
        </p:txBody>
      </p:sp>
      <p:cxnSp>
        <p:nvCxnSpPr>
          <p:cNvPr id="3" name="직선 연결선 2"/>
          <p:cNvCxnSpPr/>
          <p:nvPr/>
        </p:nvCxnSpPr>
        <p:spPr>
          <a:xfrm flipV="1">
            <a:off x="711128" y="1141863"/>
            <a:ext cx="10778837" cy="9236"/>
          </a:xfrm>
          <a:prstGeom prst="line">
            <a:avLst/>
          </a:prstGeom>
          <a:ln w="444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1128" y="1665027"/>
            <a:ext cx="107788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통일은 위한 </a:t>
            </a:r>
            <a:r>
              <a:rPr lang="en-US" altLang="ko-KR" dirty="0" smtClean="0"/>
              <a:t>“3</a:t>
            </a:r>
            <a:r>
              <a:rPr lang="ko-KR" altLang="en-US" dirty="0" smtClean="0"/>
              <a:t>각 편대</a:t>
            </a:r>
            <a:r>
              <a:rPr lang="en-US" altLang="ko-KR" dirty="0" smtClean="0"/>
              <a:t>“</a:t>
            </a:r>
          </a:p>
          <a:p>
            <a:r>
              <a:rPr lang="en-US" altLang="ko-KR" dirty="0" smtClean="0"/>
              <a:t>    (</a:t>
            </a:r>
            <a:r>
              <a:rPr lang="ko-KR" altLang="en-US" dirty="0" smtClean="0"/>
              <a:t>북측에 대한 </a:t>
            </a:r>
            <a:r>
              <a:rPr lang="en-US" altLang="ko-KR" b="1" dirty="0" smtClean="0">
                <a:solidFill>
                  <a:srgbClr val="094DE5"/>
                </a:solidFill>
              </a:rPr>
              <a:t>SOC </a:t>
            </a:r>
            <a:r>
              <a:rPr lang="ko-KR" altLang="en-US" b="1" dirty="0" smtClean="0">
                <a:solidFill>
                  <a:srgbClr val="094DE5"/>
                </a:solidFill>
              </a:rPr>
              <a:t>투입</a:t>
            </a:r>
            <a:r>
              <a:rPr lang="ko-KR" altLang="en-US" dirty="0" smtClean="0"/>
              <a:t> 및</a:t>
            </a:r>
            <a:r>
              <a:rPr lang="ko-KR" altLang="en-US" dirty="0" smtClean="0">
                <a:solidFill>
                  <a:srgbClr val="094DE5"/>
                </a:solidFill>
              </a:rPr>
              <a:t> </a:t>
            </a:r>
            <a:r>
              <a:rPr lang="ko-KR" altLang="en-US" b="1" dirty="0" smtClean="0">
                <a:solidFill>
                  <a:srgbClr val="094DE5"/>
                </a:solidFill>
              </a:rPr>
              <a:t>전파투입 </a:t>
            </a:r>
            <a:r>
              <a:rPr lang="en-US" altLang="ko-KR" b="1" dirty="0" smtClean="0"/>
              <a:t>&amp; </a:t>
            </a:r>
            <a:r>
              <a:rPr lang="ko-KR" altLang="en-US" b="1" dirty="0" smtClean="0">
                <a:solidFill>
                  <a:srgbClr val="094DE5"/>
                </a:solidFill>
              </a:rPr>
              <a:t>과학기술교류협력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북측 주민들의 </a:t>
            </a:r>
            <a:r>
              <a:rPr lang="ko-KR" altLang="en-US" b="1" dirty="0" smtClean="0">
                <a:solidFill>
                  <a:srgbClr val="FF0000"/>
                </a:solidFill>
              </a:rPr>
              <a:t>심리적 안정</a:t>
            </a:r>
            <a:r>
              <a:rPr lang="ko-KR" altLang="en-US" dirty="0" smtClean="0"/>
              <a:t>과 통일 후 </a:t>
            </a:r>
            <a:r>
              <a:rPr lang="ko-KR" altLang="en-US" b="1" dirty="0" smtClean="0">
                <a:solidFill>
                  <a:srgbClr val="0F19DF"/>
                </a:solidFill>
              </a:rPr>
              <a:t>제반 사범 처리</a:t>
            </a:r>
            <a:r>
              <a:rPr lang="ko-KR" altLang="en-US" dirty="0" smtClean="0"/>
              <a:t>를 위한 구도 정립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분리관리를 위한 사전 포석</a:t>
            </a:r>
            <a:endParaRPr lang="en-US" altLang="ko-KR" dirty="0" smtClean="0"/>
          </a:p>
          <a:p>
            <a:r>
              <a:rPr lang="en-US" altLang="ko-KR" dirty="0"/>
              <a:t>  </a:t>
            </a:r>
            <a:r>
              <a:rPr lang="en-US" altLang="ko-KR" dirty="0" smtClean="0"/>
              <a:t> [</a:t>
            </a:r>
            <a:r>
              <a:rPr lang="ko-KR" altLang="en-US" dirty="0" smtClean="0"/>
              <a:t>통일 임박하여 대통령직속 북측지역경제발전위원회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가칭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발족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북측지역 토지 원 소유주에게 </a:t>
            </a:r>
            <a:r>
              <a:rPr lang="ko-KR" altLang="en-US" b="1" dirty="0" smtClean="0">
                <a:solidFill>
                  <a:srgbClr val="002060"/>
                </a:solidFill>
              </a:rPr>
              <a:t>현금 보상 </a:t>
            </a:r>
            <a:r>
              <a:rPr lang="ko-KR" altLang="en-US" dirty="0" smtClean="0"/>
              <a:t>기반조성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병력 조직 </a:t>
            </a:r>
            <a:r>
              <a:rPr lang="en-US" altLang="ko-KR" dirty="0" smtClean="0"/>
              <a:t>(</a:t>
            </a:r>
            <a:r>
              <a:rPr lang="ko-KR" altLang="en-US" dirty="0" smtClean="0"/>
              <a:t>직업군인 현역유지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예비역은 현역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교육 조직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은퇴한 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교수 등 복직 봉사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7. </a:t>
            </a:r>
            <a:r>
              <a:rPr lang="ko-KR" altLang="en-US" b="1" dirty="0" err="1" smtClean="0">
                <a:solidFill>
                  <a:srgbClr val="002060"/>
                </a:solidFill>
              </a:rPr>
              <a:t>바이</a:t>
            </a:r>
            <a:r>
              <a:rPr lang="ko-KR" altLang="en-US" b="1" dirty="0" smtClean="0">
                <a:solidFill>
                  <a:srgbClr val="002060"/>
                </a:solidFill>
              </a:rPr>
              <a:t> 코리안 정책 </a:t>
            </a:r>
            <a:r>
              <a:rPr lang="ko-KR" altLang="en-US" dirty="0" smtClean="0"/>
              <a:t>을 위한 기초작업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국제협력구도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8. </a:t>
            </a:r>
            <a:r>
              <a:rPr lang="ko-KR" altLang="en-US" dirty="0" smtClean="0"/>
              <a:t>통일세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가칭 남북경협기금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통일국채</a:t>
            </a:r>
            <a:r>
              <a:rPr lang="en-US" altLang="ko-KR" dirty="0" smtClean="0"/>
              <a:t>(</a:t>
            </a:r>
            <a:r>
              <a:rPr lang="ko-KR" altLang="en-US" b="1" dirty="0" smtClean="0">
                <a:solidFill>
                  <a:schemeClr val="accent1"/>
                </a:solidFill>
              </a:rPr>
              <a:t>미리</a:t>
            </a:r>
            <a:r>
              <a:rPr lang="en-US" altLang="ko-KR" b="1" dirty="0" smtClean="0">
                <a:solidFill>
                  <a:srgbClr val="FF0000"/>
                </a:solidFill>
              </a:rPr>
              <a:t>X</a:t>
            </a:r>
            <a:r>
              <a:rPr lang="en-US" altLang="ko-KR" dirty="0" smtClean="0"/>
              <a:t>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세금 부과 형태 </a:t>
            </a:r>
            <a:r>
              <a:rPr lang="en-US" altLang="ko-KR" dirty="0" smtClean="0"/>
              <a:t>(</a:t>
            </a:r>
            <a:r>
              <a:rPr lang="ko-KR" altLang="en-US" dirty="0" smtClean="0"/>
              <a:t>독일 식 </a:t>
            </a:r>
            <a:r>
              <a:rPr lang="ko-KR" altLang="en-US" dirty="0" err="1" smtClean="0"/>
              <a:t>통일연대세</a:t>
            </a:r>
            <a:r>
              <a:rPr lang="ko-KR" altLang="en-US" dirty="0" smtClean="0"/>
              <a:t> 방식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764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34" y="323385"/>
            <a:ext cx="1087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rgbClr val="0F19DF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대체로 잘 </a:t>
            </a:r>
            <a:r>
              <a:rPr lang="ko-KR" altLang="en-US" sz="5400" b="1" smtClean="0">
                <a:solidFill>
                  <a:srgbClr val="0F19DF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못 이해되고 있는 </a:t>
            </a:r>
            <a:r>
              <a:rPr lang="ko-KR" altLang="en-US" sz="5400" b="1" dirty="0" smtClean="0">
                <a:solidFill>
                  <a:srgbClr val="0F19DF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부분들</a:t>
            </a:r>
            <a:endParaRPr lang="ko-KR" altLang="en-US" sz="2400" b="1" dirty="0">
              <a:solidFill>
                <a:srgbClr val="0F19DF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7873" y="1315845"/>
            <a:ext cx="7722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1. </a:t>
            </a:r>
            <a:r>
              <a:rPr lang="ko-KR" altLang="en-US" sz="3200" b="1" dirty="0" smtClean="0"/>
              <a:t>퍼주기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2. </a:t>
            </a:r>
            <a:r>
              <a:rPr lang="ko-KR" altLang="en-US" sz="3200" b="1" dirty="0" smtClean="0"/>
              <a:t>상호주의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반공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안보           </a:t>
            </a:r>
            <a:r>
              <a:rPr lang="en-US" altLang="ko-KR" sz="3200" b="1" dirty="0" smtClean="0"/>
              <a:t>6. </a:t>
            </a:r>
            <a:r>
              <a:rPr lang="ko-KR" altLang="en-US" sz="3200" b="1" dirty="0" smtClean="0"/>
              <a:t>핵 문제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4.</a:t>
            </a:r>
            <a:r>
              <a:rPr lang="ko-KR" altLang="en-US" sz="3200" b="1" dirty="0"/>
              <a:t> </a:t>
            </a:r>
            <a:r>
              <a:rPr lang="ko-KR" altLang="en-US" sz="3200" b="1" dirty="0" smtClean="0"/>
              <a:t>세금부담             </a:t>
            </a:r>
            <a:r>
              <a:rPr lang="en-US" altLang="ko-KR" sz="3200" b="1" dirty="0" smtClean="0"/>
              <a:t>7. </a:t>
            </a:r>
            <a:r>
              <a:rPr lang="ko-KR" altLang="en-US" sz="3200" b="1" dirty="0" smtClean="0"/>
              <a:t>평화공존</a:t>
            </a:r>
            <a:endParaRPr lang="en-US" altLang="ko-KR" sz="3200" b="1" dirty="0" smtClean="0"/>
          </a:p>
          <a:p>
            <a:r>
              <a:rPr lang="en-US" altLang="ko-KR" sz="3200" b="1" dirty="0" smtClean="0"/>
              <a:t>5. </a:t>
            </a:r>
            <a:r>
              <a:rPr lang="ko-KR" altLang="en-US" sz="3200" b="1" dirty="0" smtClean="0"/>
              <a:t>일자리                </a:t>
            </a:r>
            <a:r>
              <a:rPr lang="en-US" altLang="ko-KR" sz="3200" b="1" dirty="0" smtClean="0"/>
              <a:t>8. </a:t>
            </a:r>
            <a:r>
              <a:rPr lang="ko-KR" altLang="en-US" sz="3200" b="1" dirty="0" smtClean="0"/>
              <a:t>흡수통일</a:t>
            </a:r>
            <a:endParaRPr lang="en-US" altLang="ko-KR" sz="3200" b="1" dirty="0" smtClean="0"/>
          </a:p>
          <a:p>
            <a:r>
              <a:rPr lang="en-US" altLang="ko-KR" sz="3200" b="1" dirty="0"/>
              <a:t> </a:t>
            </a:r>
            <a:r>
              <a:rPr lang="en-US" altLang="ko-KR" sz="3200" b="1" dirty="0" smtClean="0"/>
              <a:t>                           9. </a:t>
            </a:r>
            <a:r>
              <a:rPr lang="ko-KR" altLang="en-US" sz="3200" b="1" dirty="0" smtClean="0"/>
              <a:t>중국</a:t>
            </a:r>
            <a:endParaRPr lang="en-US" altLang="ko-KR" sz="3200" b="1" dirty="0" smtClean="0"/>
          </a:p>
          <a:p>
            <a:r>
              <a:rPr lang="en-US" altLang="ko-KR" sz="3200" b="1" dirty="0"/>
              <a:t> </a:t>
            </a:r>
            <a:r>
              <a:rPr lang="en-US" altLang="ko-KR" sz="3200" b="1" dirty="0" smtClean="0"/>
              <a:t>                          10. </a:t>
            </a:r>
            <a:r>
              <a:rPr lang="ko-KR" altLang="en-US" sz="3200" b="1" dirty="0" smtClean="0"/>
              <a:t>인권문제</a:t>
            </a:r>
            <a:endParaRPr lang="ko-KR" altLang="en-US" sz="3200" b="1" dirty="0"/>
          </a:p>
        </p:txBody>
      </p:sp>
      <p:sp>
        <p:nvSpPr>
          <p:cNvPr id="4" name="직사각형 3"/>
          <p:cNvSpPr/>
          <p:nvPr/>
        </p:nvSpPr>
        <p:spPr>
          <a:xfrm>
            <a:off x="964164" y="4445057"/>
            <a:ext cx="4834469" cy="8325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/>
              <a:t>어떻게 알고 계시나요</a:t>
            </a:r>
            <a:r>
              <a:rPr lang="en-US" altLang="ko-KR" sz="3600" b="1" dirty="0" smtClean="0"/>
              <a:t>?</a:t>
            </a:r>
            <a:endParaRPr lang="ko-KR" altLang="en-US" sz="3600" b="1" dirty="0"/>
          </a:p>
        </p:txBody>
      </p:sp>
      <p:sp>
        <p:nvSpPr>
          <p:cNvPr id="5" name="직사각형 4"/>
          <p:cNvSpPr/>
          <p:nvPr/>
        </p:nvSpPr>
        <p:spPr>
          <a:xfrm>
            <a:off x="6149317" y="5816094"/>
            <a:ext cx="4299376" cy="8325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제대로 이해 하여야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165553" y="5269082"/>
            <a:ext cx="4708476" cy="0"/>
          </a:xfrm>
          <a:prstGeom prst="line">
            <a:avLst/>
          </a:pr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3039124" y="5261743"/>
            <a:ext cx="2756847" cy="1259525"/>
          </a:xfrm>
          <a:prstGeom prst="line">
            <a:avLst/>
          </a:pr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3059596" y="6458171"/>
            <a:ext cx="2900149" cy="6827"/>
          </a:xfrm>
          <a:prstGeom prst="line">
            <a:avLst/>
          </a:pr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51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46" y="267630"/>
            <a:ext cx="9062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/>
              <a:t>박근혜 대통령</a:t>
            </a:r>
            <a:endParaRPr lang="en-US" altLang="ko-KR" sz="5400" b="1" dirty="0" smtClean="0"/>
          </a:p>
          <a:p>
            <a:pPr algn="ctr"/>
            <a:r>
              <a:rPr lang="ko-KR" altLang="en-US" sz="4800" b="1" dirty="0" smtClean="0"/>
              <a:t>드디어 통일의 길로 들어서다</a:t>
            </a:r>
            <a:r>
              <a:rPr lang="en-US" altLang="ko-KR" sz="4800" b="1" dirty="0" smtClean="0"/>
              <a:t>.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28863" y="2158688"/>
            <a:ext cx="663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“</a:t>
            </a:r>
            <a:r>
              <a:rPr lang="ko-KR" altLang="en-US" sz="2400" b="1" dirty="0" smtClean="0"/>
              <a:t>통일은 </a:t>
            </a:r>
            <a:r>
              <a:rPr lang="ko-KR" altLang="en-US" sz="2400" b="1" dirty="0" err="1" smtClean="0"/>
              <a:t>대박</a:t>
            </a:r>
            <a:r>
              <a:rPr lang="en-US" altLang="ko-KR" sz="2400" b="1" dirty="0" smtClean="0"/>
              <a:t>“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언급으로 국민들에게 </a:t>
            </a:r>
            <a:endParaRPr lang="en-US" altLang="ko-KR" sz="2400" dirty="0" smtClean="0"/>
          </a:p>
          <a:p>
            <a:r>
              <a:rPr lang="ko-KR" altLang="en-US" sz="2400" dirty="0" smtClean="0"/>
              <a:t> 자신감을 심어주고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62317" y="3122341"/>
            <a:ext cx="663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“</a:t>
            </a:r>
            <a:r>
              <a:rPr lang="ko-KR" altLang="en-US" sz="2400" b="1" dirty="0" smtClean="0"/>
              <a:t>통일은 북측 주민이 결정한다</a:t>
            </a:r>
            <a:r>
              <a:rPr lang="en-US" altLang="ko-KR" sz="2400" b="1" dirty="0" smtClean="0"/>
              <a:t>” </a:t>
            </a:r>
            <a:r>
              <a:rPr lang="ko-KR" altLang="en-US" sz="2400" dirty="0" smtClean="0"/>
              <a:t>는 의미를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ko-KR" altLang="en-US" sz="2400" dirty="0" smtClean="0"/>
              <a:t>북측 주민의 민심으로 접근하는 전략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62317" y="4167309"/>
            <a:ext cx="663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다보스포럼에서 주변국에도</a:t>
            </a:r>
            <a:endParaRPr lang="en-US" altLang="ko-KR" sz="2400" b="1" dirty="0" smtClean="0"/>
          </a:p>
          <a:p>
            <a:r>
              <a:rPr lang="ko-KR" altLang="en-US" sz="2400" dirty="0" smtClean="0"/>
              <a:t>큰 이득 발언으로 우호적 분위기 유도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62317" y="5118954"/>
            <a:ext cx="663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대통령직속</a:t>
            </a:r>
            <a:r>
              <a:rPr lang="ko-KR" altLang="en-US" sz="2400" dirty="0" smtClean="0"/>
              <a:t> </a:t>
            </a:r>
            <a:r>
              <a:rPr lang="en-US" altLang="ko-KR" sz="2400" b="1" dirty="0" smtClean="0"/>
              <a:t>&lt;</a:t>
            </a:r>
            <a:r>
              <a:rPr lang="ko-KR" altLang="en-US" sz="2400" b="1" dirty="0" smtClean="0"/>
              <a:t>통일준비위원회</a:t>
            </a:r>
            <a:r>
              <a:rPr lang="en-US" altLang="ko-KR" sz="2400" b="1" dirty="0" smtClean="0"/>
              <a:t>&gt;</a:t>
            </a:r>
            <a:r>
              <a:rPr lang="ko-KR" altLang="en-US" sz="2400" dirty="0" smtClean="0"/>
              <a:t>로 실행 국면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62317" y="5943539"/>
            <a:ext cx="6632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/>
              <a:t>드레스덴</a:t>
            </a:r>
            <a:r>
              <a:rPr lang="ko-KR" altLang="en-US" sz="2400" b="1" dirty="0" smtClean="0"/>
              <a:t> 선언</a:t>
            </a:r>
            <a:r>
              <a:rPr lang="ko-KR" altLang="en-US" sz="2400" dirty="0" smtClean="0"/>
              <a:t>으로 구체적 구도 명시</a:t>
            </a:r>
            <a:endParaRPr lang="en-US" altLang="ko-KR" sz="2400" dirty="0" smtClean="0"/>
          </a:p>
          <a:p>
            <a:r>
              <a:rPr lang="en-US" altLang="ko-KR" sz="2400" dirty="0" smtClean="0"/>
              <a:t> (2</a:t>
            </a:r>
            <a:r>
              <a:rPr lang="ko-KR" altLang="en-US" sz="2400" dirty="0" smtClean="0"/>
              <a:t>트랙 방식 접근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8" name="갈매기형 수장 7"/>
          <p:cNvSpPr/>
          <p:nvPr/>
        </p:nvSpPr>
        <p:spPr>
          <a:xfrm>
            <a:off x="1936650" y="2122068"/>
            <a:ext cx="1501254" cy="646331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</a:rPr>
              <a:t>첫째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1903196" y="3193569"/>
            <a:ext cx="1501254" cy="64633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rgbClr val="FF0000"/>
                </a:solidFill>
              </a:rPr>
              <a:t>둘째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4" name="갈매기형 수장 13"/>
          <p:cNvSpPr/>
          <p:nvPr/>
        </p:nvSpPr>
        <p:spPr>
          <a:xfrm>
            <a:off x="1869743" y="4205308"/>
            <a:ext cx="1501254" cy="646331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rgbClr val="FF0000"/>
                </a:solidFill>
              </a:rPr>
              <a:t>셋째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5" name="갈매기형 수장 14"/>
          <p:cNvSpPr/>
          <p:nvPr/>
        </p:nvSpPr>
        <p:spPr>
          <a:xfrm>
            <a:off x="1858592" y="5105535"/>
            <a:ext cx="1501254" cy="646331"/>
          </a:xfrm>
          <a:prstGeom prst="chevron">
            <a:avLst/>
          </a:prstGeom>
          <a:solidFill>
            <a:srgbClr val="CC99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rgbClr val="FF0000"/>
                </a:solidFill>
              </a:rPr>
              <a:t>넷째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6" name="갈매기형 수장 15"/>
          <p:cNvSpPr/>
          <p:nvPr/>
        </p:nvSpPr>
        <p:spPr>
          <a:xfrm>
            <a:off x="1970104" y="5983460"/>
            <a:ext cx="1501254" cy="646331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FF0000"/>
                </a:solidFill>
              </a:rPr>
              <a:t>다섯째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5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467983"/>
            <a:ext cx="4462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박근혜 대통령</a:t>
            </a:r>
            <a:endParaRPr lang="ko-KR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313" y="1401955"/>
            <a:ext cx="1090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err="1" smtClean="0"/>
              <a:t>드레스덴</a:t>
            </a:r>
            <a:r>
              <a:rPr lang="ko-KR" altLang="en-US" sz="3600" b="1" dirty="0" smtClean="0"/>
              <a:t> </a:t>
            </a:r>
            <a:r>
              <a:rPr lang="en-US" altLang="ko-KR" sz="3600" b="1" dirty="0" smtClean="0"/>
              <a:t>‘</a:t>
            </a:r>
            <a:r>
              <a:rPr lang="ko-KR" altLang="en-US" sz="3600" b="1" dirty="0" smtClean="0"/>
              <a:t>한반도 평화통일 구상</a:t>
            </a:r>
            <a:r>
              <a:rPr lang="en-US" altLang="ko-KR" sz="3600" b="1" dirty="0" smtClean="0"/>
              <a:t>‘ </a:t>
            </a:r>
            <a:r>
              <a:rPr lang="ko-KR" altLang="en-US" sz="3600" b="1" dirty="0" smtClean="0"/>
              <a:t>의 </a:t>
            </a:r>
            <a:r>
              <a:rPr lang="en-US" altLang="ko-KR" sz="3600" b="1" dirty="0" smtClean="0"/>
              <a:t>3</a:t>
            </a:r>
            <a:r>
              <a:rPr lang="ko-KR" altLang="en-US" sz="3600" b="1" dirty="0" smtClean="0"/>
              <a:t>대 대북제안</a:t>
            </a:r>
            <a:endParaRPr lang="ko-KR" altLang="en-US" sz="3600" b="1" dirty="0"/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559558" y="1272534"/>
            <a:ext cx="4105082" cy="25848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775510" y="878735"/>
            <a:ext cx="1965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동아 </a:t>
            </a:r>
            <a:r>
              <a:rPr lang="en-US" altLang="ko-KR" sz="2800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3.29)</a:t>
            </a:r>
            <a:endParaRPr lang="ko-KR" altLang="en-US" dirty="0">
              <a:solidFill>
                <a:schemeClr val="accent1"/>
              </a:solidFill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59558" y="2715905"/>
            <a:ext cx="10181230" cy="94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chemeClr val="tx1"/>
                </a:solidFill>
              </a:rPr>
              <a:t>인도적 문제부터 해결하자</a:t>
            </a:r>
            <a:endParaRPr lang="en-US" altLang="ko-KR" sz="2800" b="1" dirty="0">
              <a:solidFill>
                <a:schemeClr val="tx1"/>
              </a:solidFill>
            </a:endParaRPr>
          </a:p>
          <a:p>
            <a:r>
              <a:rPr lang="en-US" altLang="ko-KR" sz="2800" b="1" dirty="0" smtClean="0"/>
              <a:t>    - </a:t>
            </a:r>
            <a:r>
              <a:rPr lang="ko-KR" altLang="en-US" sz="2800" b="1" dirty="0" smtClean="0"/>
              <a:t>이산가족 상봉의 정례화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대북 인도적 지원 확대 등</a:t>
            </a:r>
            <a:endParaRPr lang="ko-KR" altLang="en-US" sz="2800" b="1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559558" y="3980261"/>
            <a:ext cx="10181230" cy="94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민생인프라를 구축하자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/>
              <a:t> </a:t>
            </a:r>
            <a:r>
              <a:rPr lang="en-US" altLang="ko-KR" sz="2800" b="1" dirty="0" smtClean="0"/>
              <a:t>  - </a:t>
            </a:r>
            <a:r>
              <a:rPr lang="ko-KR" altLang="en-US" sz="2800" b="1" dirty="0" smtClean="0"/>
              <a:t>북한 산림녹화 위한 복합농촌단지 조성 협력 등</a:t>
            </a:r>
            <a:endParaRPr lang="ko-KR" altLang="en-US" sz="2800" b="1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59558" y="5244617"/>
            <a:ext cx="10181230" cy="94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동질성 회복에 나서자</a:t>
            </a:r>
            <a:endParaRPr lang="en-US" altLang="ko-KR" sz="2800" b="1" dirty="0" smtClean="0">
              <a:solidFill>
                <a:schemeClr val="tx1"/>
              </a:solidFill>
            </a:endParaRPr>
          </a:p>
          <a:p>
            <a:r>
              <a:rPr lang="en-US" altLang="ko-KR" sz="2800" b="1" dirty="0"/>
              <a:t> </a:t>
            </a:r>
            <a:r>
              <a:rPr lang="en-US" altLang="ko-KR" sz="2800" b="1" dirty="0" smtClean="0"/>
              <a:t>  - </a:t>
            </a:r>
            <a:r>
              <a:rPr lang="ko-KR" altLang="en-US" sz="2800" b="1" dirty="0" smtClean="0"/>
              <a:t>순수 민간 접촉 확대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남북교류협력사무소 설치 등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421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5483" y="382138"/>
            <a:ext cx="6322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드레스덴</a:t>
            </a:r>
            <a:r>
              <a:rPr lang="ko-KR" altLang="en-US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선언</a:t>
            </a:r>
            <a:endParaRPr lang="ko-KR" altLang="en-US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1928" y="936136"/>
            <a:ext cx="1965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( </a:t>
            </a:r>
            <a:r>
              <a:rPr lang="ko-KR" alt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매경</a:t>
            </a:r>
            <a:r>
              <a:rPr lang="ko-KR" alt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 </a:t>
            </a:r>
            <a:r>
              <a:rPr lang="en-US" altLang="ko-KR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3.29 )</a:t>
            </a:r>
            <a:endParaRPr lang="ko-KR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한컴 바겐세일 B" panose="02020603020101020101" pitchFamily="18" charset="-127"/>
              <a:ea typeface="한컴 바겐세일 B" panose="0202060302010102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331" y="1801504"/>
            <a:ext cx="70285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rgbClr val="002060"/>
                </a:solidFill>
              </a:rPr>
              <a:t>남북 인도적 사업</a:t>
            </a:r>
            <a:endParaRPr lang="en-US" altLang="ko-KR" sz="2800" b="1" dirty="0" smtClean="0">
              <a:solidFill>
                <a:srgbClr val="002060"/>
              </a:solidFill>
            </a:endParaRPr>
          </a:p>
          <a:p>
            <a:r>
              <a:rPr lang="en-US" altLang="ko-KR" sz="2800" dirty="0" smtClean="0"/>
              <a:t>    -</a:t>
            </a:r>
            <a:r>
              <a:rPr lang="ko-KR" altLang="en-US" sz="2800" dirty="0" smtClean="0"/>
              <a:t>이산가족상봉 정례화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-</a:t>
            </a:r>
            <a:r>
              <a:rPr lang="ko-KR" altLang="en-US" sz="2800" dirty="0" err="1" smtClean="0"/>
              <a:t>대북인도적지원</a:t>
            </a:r>
            <a:r>
              <a:rPr lang="ko-KR" altLang="en-US" sz="2800" dirty="0" smtClean="0"/>
              <a:t> 확대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-</a:t>
            </a:r>
            <a:r>
              <a:rPr lang="ko-KR" altLang="en-US" sz="2800" dirty="0" smtClean="0"/>
              <a:t>북한 산모 유아 지원</a:t>
            </a:r>
            <a:endParaRPr lang="en-US" altLang="ko-KR" sz="2800" dirty="0" smtClean="0"/>
          </a:p>
          <a:p>
            <a:r>
              <a:rPr lang="en-US" altLang="ko-KR" sz="2800" b="1" dirty="0" smtClean="0">
                <a:solidFill>
                  <a:srgbClr val="002060"/>
                </a:solidFill>
              </a:rPr>
              <a:t>2. </a:t>
            </a:r>
            <a:r>
              <a:rPr lang="ko-KR" altLang="en-US" sz="2800" b="1" dirty="0" smtClean="0">
                <a:solidFill>
                  <a:srgbClr val="002060"/>
                </a:solidFill>
              </a:rPr>
              <a:t>남북 민생 인프라</a:t>
            </a:r>
            <a:endParaRPr lang="en-US" altLang="ko-KR" sz="2800" b="1" dirty="0" smtClean="0">
              <a:solidFill>
                <a:srgbClr val="002060"/>
              </a:solidFill>
            </a:endParaRP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-</a:t>
            </a:r>
            <a:r>
              <a:rPr lang="ko-KR" altLang="en-US" sz="2800" dirty="0" smtClean="0"/>
              <a:t>남 북한인프라 투자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-</a:t>
            </a:r>
            <a:r>
              <a:rPr lang="ko-KR" altLang="en-US" sz="2800" dirty="0" smtClean="0"/>
              <a:t>북 남에 지하자원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-</a:t>
            </a:r>
            <a:r>
              <a:rPr lang="ko-KR" altLang="en-US" sz="2800" dirty="0" smtClean="0"/>
              <a:t>복합 농촌단지 조성 지원</a:t>
            </a:r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-</a:t>
            </a:r>
            <a:r>
              <a:rPr lang="ko-KR" altLang="en-US" sz="2800" dirty="0" smtClean="0"/>
              <a:t>신의주 남 북 중 협력 사업</a:t>
            </a:r>
            <a:endParaRPr lang="en-US" altLang="ko-KR" sz="2800" dirty="0" smtClean="0"/>
          </a:p>
          <a:p>
            <a:r>
              <a:rPr lang="en-US" altLang="ko-KR" sz="2800" b="1" dirty="0" smtClean="0">
                <a:solidFill>
                  <a:srgbClr val="002060"/>
                </a:solidFill>
              </a:rPr>
              <a:t>3. </a:t>
            </a:r>
            <a:r>
              <a:rPr lang="ko-KR" altLang="en-US" sz="2800" b="1" dirty="0" smtClean="0">
                <a:solidFill>
                  <a:srgbClr val="002060"/>
                </a:solidFill>
              </a:rPr>
              <a:t>남북 동질성 회복</a:t>
            </a:r>
            <a:endParaRPr lang="en-US" altLang="ko-KR" sz="2800" b="1" dirty="0" smtClean="0">
              <a:solidFill>
                <a:srgbClr val="002060"/>
              </a:solidFill>
            </a:endParaRP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-</a:t>
            </a:r>
            <a:r>
              <a:rPr lang="ko-KR" altLang="en-US" sz="2800" dirty="0" smtClean="0"/>
              <a:t>남북교류협력사무소 설치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113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5843" y="163774"/>
            <a:ext cx="96569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ko-KR" alt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 정책을 바탕으로</a:t>
            </a:r>
            <a:endParaRPr lang="en-US" altLang="ko-KR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32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(</a:t>
            </a:r>
            <a:r>
              <a:rPr lang="ko-KR" altLang="en-US" sz="3200" b="1" dirty="0" smtClean="0">
                <a:solidFill>
                  <a:schemeClr val="accent1"/>
                </a:solidFill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북에 존재하는 대상은 둘 </a:t>
            </a:r>
            <a:r>
              <a:rPr lang="ko-KR" altLang="en-US" sz="3200" dirty="0" smtClean="0">
                <a:solidFill>
                  <a:schemeClr val="accent1">
                    <a:lumMod val="75000"/>
                  </a:schemeClr>
                </a:solidFill>
              </a:rPr>
              <a:t>⇒</a:t>
            </a:r>
            <a:r>
              <a:rPr lang="en-US" altLang="ko-KR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altLang="ko-KR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정권과 주민 </a:t>
            </a:r>
            <a:endParaRPr lang="en-US" altLang="ko-KR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&lt;2</a:t>
            </a:r>
            <a:r>
              <a:rPr lang="ko-KR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트랙 방식</a:t>
            </a:r>
            <a:r>
              <a:rPr lang="ko-KR" alt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으로 가야</a:t>
            </a:r>
            <a:r>
              <a:rPr lang="en-US" altLang="ko-K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ko-KR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7826" y="2308303"/>
            <a:ext cx="9280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정부 </a:t>
            </a:r>
            <a:r>
              <a:rPr lang="ko-KR" altLang="en-US" sz="3600" dirty="0" smtClean="0"/>
              <a:t>⇒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대북 정권 창구 역할 </a:t>
            </a:r>
            <a:r>
              <a:rPr lang="en-US" altLang="ko-KR" sz="3600" b="1" dirty="0" smtClean="0"/>
              <a:t>&amp; </a:t>
            </a:r>
            <a:r>
              <a:rPr lang="ko-KR" altLang="en-US" sz="3600" b="1" dirty="0" smtClean="0"/>
              <a:t>안보 철저</a:t>
            </a:r>
            <a:endParaRPr lang="en-US" altLang="ko-KR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북 주민 대상 </a:t>
            </a:r>
            <a:r>
              <a:rPr lang="ko-KR" altLang="en-US" sz="3600" dirty="0" smtClean="0"/>
              <a:t>⇒</a:t>
            </a:r>
            <a:r>
              <a:rPr lang="en-US" altLang="ko-KR" sz="3600" b="1" dirty="0" smtClean="0"/>
              <a:t> 3</a:t>
            </a:r>
            <a:r>
              <a:rPr lang="ko-KR" altLang="en-US" sz="3600" b="1" dirty="0" smtClean="0"/>
              <a:t>각 구도로 도와주어야</a:t>
            </a:r>
            <a:endParaRPr lang="ko-KR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07826" y="3858322"/>
            <a:ext cx="9280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교류협력에서 </a:t>
            </a:r>
            <a:r>
              <a:rPr lang="ko-KR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정경분리 구도</a:t>
            </a:r>
            <a:r>
              <a:rPr lang="ko-KR" altLang="en-US" sz="3600" b="1" dirty="0" smtClean="0"/>
              <a:t>는 기본</a:t>
            </a:r>
            <a:endParaRPr lang="en-US" altLang="ko-KR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600" b="1" dirty="0" smtClean="0"/>
              <a:t>남북경제교류협력은 </a:t>
            </a:r>
            <a:r>
              <a:rPr lang="ko-KR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민간 주도</a:t>
            </a:r>
            <a:r>
              <a:rPr lang="ko-KR" altLang="en-US" sz="3600" b="1" dirty="0" smtClean="0"/>
              <a:t>로</a:t>
            </a:r>
            <a:endParaRPr lang="en-US" altLang="ko-KR" sz="3600" b="1" dirty="0" smtClean="0"/>
          </a:p>
          <a:p>
            <a:pPr marL="285750" indent="-285750"/>
            <a:endParaRPr lang="en-US" altLang="ko-KR" sz="3600" b="1" dirty="0" smtClean="0"/>
          </a:p>
          <a:p>
            <a:r>
              <a:rPr lang="ko-KR" altLang="en-US" sz="3600" dirty="0" smtClean="0"/>
              <a:t>⇒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북측 </a:t>
            </a:r>
            <a:r>
              <a:rPr lang="ko-KR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민심</a:t>
            </a:r>
            <a:r>
              <a:rPr lang="ko-KR" altLang="en-US" sz="3600" b="1" dirty="0" smtClean="0"/>
              <a:t>을 끌어 오면서 통일로</a:t>
            </a:r>
            <a:r>
              <a:rPr lang="en-US" altLang="ko-KR" sz="3600" b="1" dirty="0" smtClean="0"/>
              <a:t>!</a:t>
            </a:r>
          </a:p>
          <a:p>
            <a:r>
              <a:rPr lang="ko-KR" altLang="en-US" sz="3600" dirty="0" smtClean="0"/>
              <a:t>⇒</a:t>
            </a:r>
            <a:r>
              <a:rPr lang="en-US" altLang="ko-KR" sz="3600" b="1" dirty="0" smtClean="0"/>
              <a:t> </a:t>
            </a:r>
            <a:r>
              <a:rPr lang="ko-KR" altLang="en-US" sz="3600" b="1" dirty="0" smtClean="0"/>
              <a:t>통일 후의 체제</a:t>
            </a:r>
            <a:r>
              <a:rPr lang="en-US" altLang="ko-KR" sz="3600" dirty="0" smtClean="0"/>
              <a:t>:</a:t>
            </a:r>
            <a:r>
              <a:rPr lang="ko-KR" altLang="en-US" sz="3600" b="1" dirty="0" smtClean="0"/>
              <a:t> 시장경제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자유민주주의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435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3678" y="254679"/>
            <a:ext cx="9523141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6600" dirty="0" smtClean="0">
                <a:solidFill>
                  <a:srgbClr val="094DE5"/>
                </a:solidFill>
                <a:latin typeface="HY강B" pitchFamily="18" charset="-127"/>
                <a:ea typeface="HY강B" pitchFamily="18" charset="-127"/>
              </a:rPr>
              <a:t>통일은 </a:t>
            </a:r>
            <a:r>
              <a:rPr lang="ko-KR" altLang="en-US" sz="6600" dirty="0" err="1" smtClean="0">
                <a:solidFill>
                  <a:srgbClr val="094DE5"/>
                </a:solidFill>
                <a:latin typeface="HY강B" pitchFamily="18" charset="-127"/>
                <a:ea typeface="HY강B" pitchFamily="18" charset="-127"/>
              </a:rPr>
              <a:t>대박이다</a:t>
            </a:r>
            <a:endParaRPr lang="ko-KR" altLang="en-US" sz="6600" dirty="0">
              <a:solidFill>
                <a:srgbClr val="094DE5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사실인가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sz="2000" dirty="0" smtClean="0"/>
              <a:t>-  </a:t>
            </a:r>
            <a:r>
              <a:rPr lang="ko-KR" altLang="en-US" sz="4800" dirty="0" smtClean="0"/>
              <a:t>사실이다</a:t>
            </a:r>
            <a:r>
              <a:rPr lang="en-US" altLang="ko-KR" sz="4800" dirty="0" smtClean="0"/>
              <a:t>.</a:t>
            </a:r>
            <a:r>
              <a:rPr lang="ko-KR" altLang="en-US" sz="4800" dirty="0" smtClean="0"/>
              <a:t>  </a:t>
            </a:r>
            <a:r>
              <a:rPr lang="en-US" altLang="ko-KR" sz="4800" dirty="0" smtClean="0"/>
              <a:t>(</a:t>
            </a:r>
            <a:r>
              <a:rPr lang="ko-KR" altLang="en-US" sz="4800" dirty="0" smtClean="0"/>
              <a:t>잘 해야 한다</a:t>
            </a:r>
            <a:r>
              <a:rPr lang="en-US" altLang="ko-KR" sz="4800" dirty="0" smtClean="0"/>
              <a:t>.)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• </a:t>
            </a:r>
            <a:r>
              <a:rPr lang="ko-KR" altLang="en-US" dirty="0" smtClean="0"/>
              <a:t>무슨 의미인가</a:t>
            </a:r>
            <a:r>
              <a:rPr lang="en-US" altLang="ko-KR" dirty="0" smtClean="0"/>
              <a:t>?</a:t>
            </a:r>
          </a:p>
          <a:p>
            <a:pPr>
              <a:buFontTx/>
              <a:buChar char="-"/>
            </a:pPr>
            <a:r>
              <a:rPr lang="ko-KR" altLang="en-US" sz="4800" dirty="0" smtClean="0"/>
              <a:t> 비용보다 이득이 대단히 크다</a:t>
            </a:r>
            <a:r>
              <a:rPr lang="en-US" altLang="ko-KR" sz="48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000" dirty="0" smtClean="0"/>
              <a:t> 경제적인 면에서 </a:t>
            </a:r>
            <a:r>
              <a:rPr lang="en-US" altLang="ko-KR" sz="2000" dirty="0" smtClean="0"/>
              <a:t>&lt;</a:t>
            </a:r>
            <a:r>
              <a:rPr lang="ko-KR" altLang="en-US" sz="3500" dirty="0" smtClean="0"/>
              <a:t>대통령</a:t>
            </a:r>
            <a:r>
              <a:rPr lang="en-US" altLang="ko-KR" sz="2000" dirty="0" smtClean="0"/>
              <a:t>&gt;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• </a:t>
            </a:r>
            <a:r>
              <a:rPr lang="ko-KR" altLang="en-US" dirty="0" smtClean="0"/>
              <a:t>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경제적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인가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sz="2000" dirty="0" smtClean="0"/>
              <a:t>-  </a:t>
            </a:r>
            <a:r>
              <a:rPr lang="ko-KR" altLang="en-US" sz="4800" dirty="0" smtClean="0"/>
              <a:t>통일을 기피하는 매우 중요한 이유 중 하나</a:t>
            </a:r>
            <a:r>
              <a:rPr lang="en-US" altLang="ko-KR" sz="4800" dirty="0" smtClean="0"/>
              <a:t>.</a:t>
            </a:r>
            <a:endParaRPr lang="en-US" altLang="ko-KR" sz="48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달 3"/>
          <p:cNvSpPr/>
          <p:nvPr/>
        </p:nvSpPr>
        <p:spPr>
          <a:xfrm rot="11738907">
            <a:off x="9239378" y="428581"/>
            <a:ext cx="604891" cy="977756"/>
          </a:xfrm>
          <a:prstGeom prst="moon">
            <a:avLst>
              <a:gd name="adj" fmla="val 6630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454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 flipV="1">
            <a:off x="866912" y="5187893"/>
            <a:ext cx="10778837" cy="9236"/>
          </a:xfrm>
          <a:prstGeom prst="line">
            <a:avLst/>
          </a:prstGeom>
          <a:ln w="44450">
            <a:solidFill>
              <a:srgbClr val="0F19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 flipV="1">
            <a:off x="844609" y="5323118"/>
            <a:ext cx="10778837" cy="923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89610" y="2096429"/>
            <a:ext cx="865755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감사합니다</a:t>
            </a:r>
            <a:r>
              <a:rPr lang="en-US" altLang="ko-KR" sz="66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!</a:t>
            </a:r>
          </a:p>
          <a:p>
            <a:r>
              <a:rPr lang="en-US" altLang="ko-KR" sz="6600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     </a:t>
            </a:r>
            <a:r>
              <a:rPr lang="ko-KR" altLang="en-US" sz="48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신창민</a:t>
            </a:r>
            <a:r>
              <a:rPr lang="en-US" altLang="ko-KR" sz="48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(</a:t>
            </a:r>
            <a:r>
              <a:rPr lang="ko-KR" altLang="en-US" sz="48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중앙대 명예교수</a:t>
            </a:r>
            <a:r>
              <a:rPr lang="en-US" altLang="ko-KR" sz="48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)</a:t>
            </a:r>
            <a:r>
              <a:rPr lang="ko-KR" altLang="en-US" sz="4800" b="1" dirty="0" smtClean="0">
                <a:solidFill>
                  <a:srgbClr val="7030A0"/>
                </a:solidFill>
                <a:latin typeface="양재깨비체B" panose="02020603020101020101" pitchFamily="18" charset="-127"/>
                <a:ea typeface="양재깨비체B" panose="02020603020101020101" pitchFamily="18" charset="-127"/>
              </a:rPr>
              <a:t> </a:t>
            </a:r>
            <a:endParaRPr lang="en-US" altLang="ko-KR" sz="4800" b="1" dirty="0" smtClean="0">
              <a:solidFill>
                <a:srgbClr val="7030A0"/>
              </a:solidFill>
              <a:latin typeface="양재깨비체B" panose="02020603020101020101" pitchFamily="18" charset="-127"/>
              <a:ea typeface="양재깨비체B" panose="02020603020101020101" pitchFamily="18" charset="-127"/>
            </a:endParaRPr>
          </a:p>
          <a:p>
            <a:endParaRPr lang="ko-KR" altLang="en-US" sz="2000" dirty="0">
              <a:solidFill>
                <a:srgbClr val="7030A0"/>
              </a:solidFill>
              <a:latin typeface="양재깨비체B" panose="02020603020101020101" pitchFamily="18" charset="-127"/>
              <a:ea typeface="양재깨비체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2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  ‘</a:t>
            </a:r>
            <a:r>
              <a:rPr lang="ko-KR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통일이 필요하다</a:t>
            </a:r>
            <a:r>
              <a:rPr lang="en-US" altLang="ko-K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?’</a:t>
            </a:r>
            <a:br>
              <a:rPr lang="en-US" altLang="ko-K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</a:br>
            <a:r>
              <a:rPr lang="en-US" altLang="ko-K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(</a:t>
            </a:r>
            <a:r>
              <a:rPr lang="ko-KR" alt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서울대  통일평화연구소</a:t>
            </a:r>
            <a:r>
              <a:rPr lang="en-US" altLang="ko-K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,</a:t>
            </a:r>
            <a:r>
              <a:rPr lang="ko-KR" alt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  </a:t>
            </a:r>
            <a:r>
              <a:rPr lang="en-US" altLang="ko-K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2014 </a:t>
            </a:r>
            <a:r>
              <a:rPr lang="ko-KR" alt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남북통합지수</a:t>
            </a:r>
            <a:r>
              <a:rPr lang="en-US" altLang="ko-K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>)</a:t>
            </a:r>
            <a:r>
              <a:rPr lang="ko-KR" alt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  <a:t/>
            </a:r>
            <a:br>
              <a:rPr lang="ko-KR" alt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한컴 바겐세일 B" panose="02020603020101020101" pitchFamily="18" charset="-127"/>
                <a:ea typeface="한컴 바겐세일 B" panose="02020603020101020101" pitchFamily="18" charset="-127"/>
              </a:rPr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442116" y="1825625"/>
          <a:ext cx="6880304" cy="414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327"/>
                <a:gridCol w="4265977"/>
              </a:tblGrid>
              <a:tr h="13800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dirty="0" smtClean="0"/>
                        <a:t>2011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dirty="0" smtClean="0"/>
                        <a:t>53.7%</a:t>
                      </a:r>
                      <a:endParaRPr lang="ko-KR" altLang="en-US" sz="4800" dirty="0"/>
                    </a:p>
                  </a:txBody>
                  <a:tcPr/>
                </a:tc>
              </a:tr>
              <a:tr h="13800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b="1" dirty="0" smtClean="0"/>
                        <a:t>2012</a:t>
                      </a:r>
                      <a:endParaRPr lang="ko-KR" alt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b="1" dirty="0" smtClean="0"/>
                        <a:t>57%</a:t>
                      </a:r>
                      <a:endParaRPr lang="ko-KR" altLang="en-US" sz="4800" b="1" dirty="0"/>
                    </a:p>
                  </a:txBody>
                  <a:tcPr/>
                </a:tc>
              </a:tr>
              <a:tr h="13800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b="1" dirty="0" smtClean="0"/>
                        <a:t>2013</a:t>
                      </a:r>
                      <a:endParaRPr lang="ko-KR" alt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800" b="1" dirty="0" smtClean="0"/>
                        <a:t>54.8%</a:t>
                      </a:r>
                      <a:endParaRPr lang="ko-KR" altLang="en-US" sz="4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2581" y="923637"/>
            <a:ext cx="586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여론조사 </a:t>
            </a:r>
            <a:r>
              <a:rPr lang="en-US" altLang="ko-KR" sz="3200" b="1" dirty="0" smtClean="0"/>
              <a:t>2014. 2. 3 (</a:t>
            </a:r>
            <a:r>
              <a:rPr lang="ko-KR" altLang="en-US" sz="3200" b="1" dirty="0" smtClean="0"/>
              <a:t>조선일보</a:t>
            </a:r>
            <a:r>
              <a:rPr lang="en-US" altLang="ko-KR" sz="3200" b="1" dirty="0" smtClean="0"/>
              <a:t>)</a:t>
            </a:r>
            <a:endParaRPr lang="ko-KR" altLang="en-US" sz="3200" b="1" dirty="0"/>
          </a:p>
        </p:txBody>
      </p:sp>
      <p:sp>
        <p:nvSpPr>
          <p:cNvPr id="3" name="직사각형 2"/>
          <p:cNvSpPr/>
          <p:nvPr/>
        </p:nvSpPr>
        <p:spPr>
          <a:xfrm>
            <a:off x="2456873" y="1471962"/>
            <a:ext cx="4821382" cy="18808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통일이 나에게 이익이 될 것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    </a:t>
            </a:r>
            <a:r>
              <a:rPr lang="ko-KR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통일이 나에게 이익이 안 될 것</a:t>
            </a:r>
            <a:endParaRPr lang="en-US" altLang="ko-KR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56873" y="4692073"/>
            <a:ext cx="4821382" cy="13207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           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통일 이득이 더 클 것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b="1" dirty="0" smtClean="0">
                <a:solidFill>
                  <a:srgbClr val="002060"/>
                </a:solidFill>
              </a:rPr>
              <a:t>          </a:t>
            </a:r>
            <a:r>
              <a:rPr lang="ko-KR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통일 비용이 더 클 것</a:t>
            </a:r>
            <a:endParaRPr lang="ko-KR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873" y="3334327"/>
            <a:ext cx="4821382" cy="13577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통일이 나라에 이익이 될 것</a:t>
            </a:r>
            <a:endParaRPr lang="en-US" altLang="ko-K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    </a:t>
            </a:r>
            <a:r>
              <a:rPr lang="ko-KR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통일이 나라에 이익이 안 될 것</a:t>
            </a:r>
            <a:endParaRPr lang="ko-KR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순서도: 연결자 5"/>
          <p:cNvSpPr/>
          <p:nvPr/>
        </p:nvSpPr>
        <p:spPr>
          <a:xfrm>
            <a:off x="2721915" y="1833528"/>
            <a:ext cx="221672" cy="240147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순서도: 연결자 6"/>
          <p:cNvSpPr/>
          <p:nvPr/>
        </p:nvSpPr>
        <p:spPr>
          <a:xfrm>
            <a:off x="2766521" y="3447909"/>
            <a:ext cx="221672" cy="240147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연결자 10"/>
          <p:cNvSpPr/>
          <p:nvPr/>
        </p:nvSpPr>
        <p:spPr>
          <a:xfrm>
            <a:off x="2844578" y="4967542"/>
            <a:ext cx="221672" cy="240147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순서도: 연결자 11"/>
          <p:cNvSpPr/>
          <p:nvPr/>
        </p:nvSpPr>
        <p:spPr>
          <a:xfrm>
            <a:off x="2755367" y="2216389"/>
            <a:ext cx="221672" cy="240147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순서도: 연결자 12"/>
          <p:cNvSpPr/>
          <p:nvPr/>
        </p:nvSpPr>
        <p:spPr>
          <a:xfrm>
            <a:off x="2777670" y="3853072"/>
            <a:ext cx="221672" cy="240147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연결자 13"/>
          <p:cNvSpPr/>
          <p:nvPr/>
        </p:nvSpPr>
        <p:spPr>
          <a:xfrm>
            <a:off x="2822275" y="5434839"/>
            <a:ext cx="221672" cy="240147"/>
          </a:xfrm>
          <a:prstGeom prst="flowChartConnector">
            <a:avLst/>
          </a:prstGeom>
          <a:solidFill>
            <a:srgbClr val="C12E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301340" y="1467116"/>
            <a:ext cx="2281381" cy="18559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2"/>
                </a:solidFill>
              </a:rPr>
              <a:t>30.9%</a:t>
            </a:r>
          </a:p>
          <a:p>
            <a:pPr algn="ctr"/>
            <a:endParaRPr lang="en-US" altLang="ko-KR" sz="20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ko-KR" sz="3200" b="1" dirty="0" smtClean="0">
                <a:solidFill>
                  <a:srgbClr val="FF0000"/>
                </a:solidFill>
              </a:rPr>
              <a:t>66.3%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301344" y="3334326"/>
            <a:ext cx="2281381" cy="13392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2"/>
                </a:solidFill>
              </a:rPr>
              <a:t>57.2%</a:t>
            </a:r>
          </a:p>
          <a:p>
            <a:pPr algn="ctr"/>
            <a:endParaRPr lang="en-US" altLang="ko-KR" sz="20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ko-KR" sz="3200" b="1" dirty="0" smtClean="0">
                <a:solidFill>
                  <a:srgbClr val="FF0000"/>
                </a:solidFill>
              </a:rPr>
              <a:t>39.4%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301343" y="4673599"/>
            <a:ext cx="2281381" cy="13392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accent2"/>
                </a:solidFill>
              </a:rPr>
              <a:t>31.8%</a:t>
            </a:r>
          </a:p>
          <a:p>
            <a:pPr algn="ctr"/>
            <a:r>
              <a:rPr lang="en-US" altLang="ko-KR" sz="3200" b="1" dirty="0" smtClean="0">
                <a:solidFill>
                  <a:srgbClr val="FF0000"/>
                </a:solidFill>
              </a:rPr>
              <a:t>48.6%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308302" y="655504"/>
            <a:ext cx="8106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ko-KR" altLang="en-US" sz="5400" b="1" dirty="0" smtClean="0">
                <a:solidFill>
                  <a:schemeClr val="accent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통일이 부담스러운가요</a:t>
            </a:r>
            <a:r>
              <a:rPr lang="en-US" altLang="ko-KR" sz="5400" b="1" dirty="0" smtClean="0">
                <a:solidFill>
                  <a:schemeClr val="accent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?</a:t>
            </a:r>
            <a:endParaRPr lang="ko-KR" altLang="en-US" sz="5400" b="1" dirty="0" smtClean="0">
              <a:solidFill>
                <a:schemeClr val="accent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93455" y="1661531"/>
            <a:ext cx="8654472" cy="4884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</a:rPr>
              <a:t>•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통일을 감당하기에는 아직 너무 이르다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ko-KR" sz="2400" b="1" dirty="0" smtClean="0">
              <a:solidFill>
                <a:schemeClr val="tx1"/>
              </a:solidFill>
            </a:endParaRPr>
          </a:p>
          <a:p>
            <a:r>
              <a:rPr lang="en-US" altLang="ko-KR" sz="2400" b="1" dirty="0" smtClean="0">
                <a:solidFill>
                  <a:schemeClr val="tx1"/>
                </a:solidFill>
              </a:rPr>
              <a:t>•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때가 오기를 기다리며 대비를 해야 한다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ko-KR" sz="2400" b="1" dirty="0" smtClean="0">
              <a:solidFill>
                <a:schemeClr val="tx1"/>
              </a:solidFill>
            </a:endParaRPr>
          </a:p>
          <a:p>
            <a:r>
              <a:rPr lang="en-US" altLang="ko-KR" sz="2400" b="1" dirty="0" smtClean="0">
                <a:solidFill>
                  <a:schemeClr val="tx1"/>
                </a:solidFill>
              </a:rPr>
              <a:t>•</a:t>
            </a:r>
            <a:r>
              <a:rPr lang="ko-KR" altLang="en-US" sz="2400" b="1" dirty="0">
                <a:solidFill>
                  <a:schemeClr val="tx1"/>
                </a:solidFill>
              </a:rPr>
              <a:t>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통일이 되어도 큰 일이다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?,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아예 외면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altLang="ko-KR" sz="2400" b="1" dirty="0" smtClean="0">
                <a:solidFill>
                  <a:schemeClr val="tx1"/>
                </a:solidFill>
              </a:rPr>
              <a:t>  -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통일 안 해도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먹고 살 만한데 왜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 smtClean="0">
                <a:solidFill>
                  <a:schemeClr val="tx1"/>
                </a:solidFill>
              </a:rPr>
              <a:t>                    </a:t>
            </a:r>
          </a:p>
          <a:p>
            <a:endParaRPr lang="en-US" altLang="ko-KR" b="1" dirty="0">
              <a:solidFill>
                <a:schemeClr val="tx1"/>
              </a:solidFill>
            </a:endParaRPr>
          </a:p>
          <a:p>
            <a:r>
              <a:rPr lang="en-US" altLang="ko-KR" b="1" dirty="0" smtClean="0">
                <a:solidFill>
                  <a:schemeClr val="tx1"/>
                </a:solidFill>
              </a:rPr>
              <a:t>•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역대 정부에서 의도적으로 국민들 관심을 통일로부터 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r>
              <a:rPr lang="en-US" altLang="ko-KR" sz="2400" b="1" dirty="0" smtClean="0">
                <a:solidFill>
                  <a:schemeClr val="tx1"/>
                </a:solidFill>
              </a:rPr>
              <a:t> 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멀리 떼어 놓은 영향도 커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2400" b="1" dirty="0">
                <a:solidFill>
                  <a:schemeClr val="tx1"/>
                </a:solidFill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  -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통일문제 언급 조차 터부시 하던 시절도 꽤 오래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오른쪽 화살표 8"/>
          <p:cNvSpPr/>
          <p:nvPr/>
        </p:nvSpPr>
        <p:spPr>
          <a:xfrm>
            <a:off x="2377594" y="4253653"/>
            <a:ext cx="1086042" cy="544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2355292" y="5948126"/>
            <a:ext cx="1086042" cy="544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820363" y="4053575"/>
            <a:ext cx="2697018" cy="71551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비용이 부담스러워</a:t>
            </a:r>
            <a:endParaRPr lang="ko-KR" altLang="en-US" sz="2000" b="1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809211" y="5919464"/>
            <a:ext cx="2697018" cy="71551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분단 관리에만 관심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6876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7018" y="200722"/>
            <a:ext cx="6446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rgbClr val="094DE5"/>
                </a:solidFill>
              </a:rPr>
              <a:t>통일 비용</a:t>
            </a:r>
            <a:endParaRPr lang="ko-KR" altLang="en-US" sz="5400" b="1" dirty="0">
              <a:solidFill>
                <a:srgbClr val="094DE5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850082" y="1390186"/>
            <a:ext cx="10778837" cy="92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3964" y="3345367"/>
            <a:ext cx="937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• </a:t>
            </a:r>
            <a:r>
              <a:rPr lang="ko-KR" altLang="en-US" sz="3200" dirty="0" smtClean="0"/>
              <a:t>정치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행정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군사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교육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문화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교통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통신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우편 등 모든 분야에 있어서 제반 체계를 각각 일원화 시키는데 소요되는 </a:t>
            </a:r>
            <a:r>
              <a:rPr lang="ko-KR" altLang="en-US" sz="3200" b="1" dirty="0" smtClean="0">
                <a:solidFill>
                  <a:srgbClr val="094DE5"/>
                </a:solidFill>
              </a:rPr>
              <a:t>제반 체계 </a:t>
            </a:r>
            <a:r>
              <a:rPr lang="ko-KR" altLang="en-US" sz="3200" b="1" dirty="0" err="1" smtClean="0">
                <a:solidFill>
                  <a:srgbClr val="094DE5"/>
                </a:solidFill>
              </a:rPr>
              <a:t>단일화비용</a:t>
            </a:r>
            <a:endParaRPr lang="ko-KR" altLang="en-US" sz="3200" b="1" dirty="0">
              <a:solidFill>
                <a:srgbClr val="094DE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2813" y="4950802"/>
            <a:ext cx="937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• </a:t>
            </a:r>
            <a:r>
              <a:rPr lang="ko-KR" altLang="en-US" sz="3200" b="1" dirty="0" smtClean="0">
                <a:solidFill>
                  <a:srgbClr val="094DE5"/>
                </a:solidFill>
              </a:rPr>
              <a:t>남북 지역 간 소득격차</a:t>
            </a:r>
            <a:r>
              <a:rPr lang="ko-KR" altLang="en-US" sz="3200" dirty="0" smtClean="0"/>
              <a:t>를 어느 정도 축소시킬 목적에 따라 소요되는 일정한 </a:t>
            </a:r>
            <a:r>
              <a:rPr lang="ko-KR" altLang="en-US" sz="3200" b="1" dirty="0" smtClean="0">
                <a:solidFill>
                  <a:srgbClr val="094DE5"/>
                </a:solidFill>
              </a:rPr>
              <a:t>실물자본 조성을 위한 투자</a:t>
            </a:r>
            <a:r>
              <a:rPr lang="ko-KR" altLang="en-US" sz="3200" dirty="0" smtClean="0"/>
              <a:t>를 실행하는 데 들어가는 투자자금의 합</a:t>
            </a:r>
            <a:endParaRPr lang="en-US" altLang="ko-KR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97057" y="1715597"/>
            <a:ext cx="937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• </a:t>
            </a:r>
            <a:r>
              <a:rPr lang="ko-KR" altLang="en-US" sz="3200" dirty="0" smtClean="0"/>
              <a:t>통일 직후 비상사태를 맞게 되면서 혼란을 극복하는데 필요한 식량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피복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의약품 조달     등 긴급상황에 대처하는데 쓰일 </a:t>
            </a:r>
            <a:r>
              <a:rPr lang="ko-KR" altLang="en-US" sz="3200" b="1" dirty="0" smtClean="0">
                <a:solidFill>
                  <a:srgbClr val="094DE5"/>
                </a:solidFill>
              </a:rPr>
              <a:t>위기관리비용</a:t>
            </a:r>
            <a:endParaRPr lang="ko-KR" altLang="en-US" sz="3200" b="1" dirty="0">
              <a:solidFill>
                <a:srgbClr val="094D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7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928" y="868218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/>
              <a:t>통일 소요자금 추산 결과 요약</a:t>
            </a:r>
            <a:endParaRPr lang="ko-KR" alt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3220" y="1930277"/>
            <a:ext cx="6661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기초자료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한국은행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주요경제지표 </a:t>
            </a:r>
            <a:r>
              <a:rPr lang="en-US" altLang="ko-KR" sz="2400" dirty="0" smtClean="0"/>
              <a:t>2013.3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794327" y="2438400"/>
            <a:ext cx="10778837" cy="92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419930" y="2752436"/>
            <a:ext cx="2004291" cy="9513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남북 간 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소득조정 연도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2419929" y="3703782"/>
            <a:ext cx="2004291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2026 ~ 2035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419929" y="4655128"/>
            <a:ext cx="2004291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2031 ~ 2040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419928" y="5606474"/>
            <a:ext cx="2004291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2036 ~ 2045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24219" y="2752436"/>
            <a:ext cx="2946400" cy="9513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단위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억 달러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(2012</a:t>
            </a:r>
            <a:r>
              <a:rPr lang="ko-KR" altLang="en-US" b="1" dirty="0" smtClean="0"/>
              <a:t>년 불변가격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433456" y="3713018"/>
            <a:ext cx="293716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13,501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428837" y="4655128"/>
            <a:ext cx="293716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15,270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424218" y="5597238"/>
            <a:ext cx="293716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17,611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70619" y="2752436"/>
            <a:ext cx="2937163" cy="9513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남측 </a:t>
            </a:r>
            <a:r>
              <a:rPr lang="en-US" altLang="ko-KR" b="1" dirty="0" smtClean="0"/>
              <a:t>GDP</a:t>
            </a:r>
            <a:r>
              <a:rPr lang="ko-KR" altLang="en-US" b="1" dirty="0" smtClean="0"/>
              <a:t>대비</a:t>
            </a:r>
            <a:endParaRPr lang="en-US" altLang="ko-KR" b="1" dirty="0" smtClean="0"/>
          </a:p>
          <a:p>
            <a:pPr algn="ctr"/>
            <a:r>
              <a:rPr lang="ko-KR" altLang="en-US" b="1" dirty="0" smtClean="0"/>
              <a:t>투자비율</a:t>
            </a:r>
            <a:endParaRPr lang="ko-KR" altLang="en-US" b="1" dirty="0"/>
          </a:p>
        </p:txBody>
      </p:sp>
      <p:sp>
        <p:nvSpPr>
          <p:cNvPr id="15" name="직사각형 14"/>
          <p:cNvSpPr/>
          <p:nvPr/>
        </p:nvSpPr>
        <p:spPr>
          <a:xfrm>
            <a:off x="7379855" y="3713018"/>
            <a:ext cx="292792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6.3%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365998" y="4664364"/>
            <a:ext cx="293716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6.3%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365998" y="5597238"/>
            <a:ext cx="2937163" cy="951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6.4%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5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927" y="489526"/>
            <a:ext cx="1046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 smtClean="0"/>
              <a:t>     통일 이득 </a:t>
            </a:r>
            <a:r>
              <a:rPr lang="en-US" altLang="ko-KR" sz="6000" b="1" dirty="0" smtClean="0"/>
              <a:t>(</a:t>
            </a:r>
            <a:r>
              <a:rPr lang="ko-KR" altLang="en-US" sz="6000" dirty="0" smtClean="0"/>
              <a:t>⇒ </a:t>
            </a:r>
            <a:r>
              <a:rPr lang="ko-KR" altLang="en-US" sz="6000" b="1" dirty="0" err="1" smtClean="0"/>
              <a:t>대박</a:t>
            </a:r>
            <a:r>
              <a:rPr lang="en-US" altLang="ko-KR" sz="6000" b="1" dirty="0" smtClean="0"/>
              <a:t>)</a:t>
            </a:r>
            <a:endParaRPr lang="ko-KR" altLang="en-US" sz="6000" b="1" dirty="0" smtClean="0"/>
          </a:p>
          <a:p>
            <a:r>
              <a:rPr lang="en-US" altLang="ko-KR" sz="6000" b="1" dirty="0" smtClean="0"/>
              <a:t> 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404410" y="446049"/>
            <a:ext cx="2504371" cy="21209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ko-KR" altLang="en-US" sz="6600" dirty="0" smtClean="0"/>
          </a:p>
          <a:p>
            <a:pPr algn="ctr"/>
            <a:r>
              <a:rPr lang="ko-KR" altLang="en-US" sz="6600" b="1" cap="none" spc="50" dirty="0" err="1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대박</a:t>
            </a:r>
            <a:r>
              <a:rPr lang="ko-KR" altLang="en-US" sz="6600" b="1" cap="none" spc="5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altLang="ko-KR" sz="6600" b="1" cap="none" spc="5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!</a:t>
            </a:r>
            <a:endParaRPr lang="en-US" altLang="ko-KR" sz="6600" b="1" cap="none" spc="50" dirty="0">
              <a:ln w="0"/>
              <a:solidFill>
                <a:schemeClr val="bg1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690254" y="1616927"/>
            <a:ext cx="8737600" cy="49288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/>
              <a:t>•  </a:t>
            </a:r>
            <a:r>
              <a:rPr lang="ko-KR" altLang="en-US" sz="2000" b="1" dirty="0" smtClean="0"/>
              <a:t>통일 시점 </a:t>
            </a:r>
            <a:r>
              <a:rPr lang="en-US" altLang="ko-KR" sz="2000" b="1" dirty="0" smtClean="0"/>
              <a:t>: </a:t>
            </a:r>
            <a:r>
              <a:rPr lang="ko-KR" altLang="en-US" sz="3600" b="1" dirty="0" smtClean="0">
                <a:solidFill>
                  <a:srgbClr val="0F19DF"/>
                </a:solidFill>
              </a:rPr>
              <a:t>분단비용 소멸</a:t>
            </a:r>
            <a:r>
              <a:rPr lang="ko-KR" altLang="en-US" sz="2000" b="1" dirty="0" smtClean="0"/>
              <a:t>만큼의 이득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•  </a:t>
            </a:r>
            <a:r>
              <a:rPr lang="ko-KR" altLang="en-US" sz="3200" b="1" dirty="0" smtClean="0"/>
              <a:t>통일 이후 </a:t>
            </a:r>
            <a:r>
              <a:rPr lang="en-US" altLang="ko-KR" sz="3200" b="1" dirty="0" smtClean="0"/>
              <a:t>10</a:t>
            </a:r>
            <a:r>
              <a:rPr lang="ko-KR" altLang="en-US" sz="3200" b="1" dirty="0" smtClean="0"/>
              <a:t>년 기간 </a:t>
            </a:r>
            <a:r>
              <a:rPr lang="en-US" altLang="ko-KR" sz="3200" b="1" dirty="0" smtClean="0"/>
              <a:t>: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대박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!)</a:t>
            </a: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</a:t>
            </a:r>
          </a:p>
          <a:p>
            <a:r>
              <a:rPr lang="en-US" altLang="ko-KR" sz="2000" b="1" dirty="0" smtClean="0"/>
              <a:t>       (</a:t>
            </a:r>
            <a:r>
              <a:rPr lang="ko-KR" altLang="en-US" sz="2000" b="1" dirty="0" smtClean="0"/>
              <a:t>남 주민</a:t>
            </a:r>
            <a:r>
              <a:rPr lang="en-US" altLang="ko-KR" sz="2000" b="1" dirty="0" smtClean="0"/>
              <a:t>) </a:t>
            </a:r>
            <a:r>
              <a:rPr lang="ko-KR" altLang="en-US" sz="3600" b="1" dirty="0" smtClean="0">
                <a:solidFill>
                  <a:srgbClr val="7030A0"/>
                </a:solidFill>
              </a:rPr>
              <a:t>매년 </a:t>
            </a:r>
            <a:r>
              <a:rPr lang="en-US" altLang="ko-KR" sz="3600" b="1" dirty="0" smtClean="0">
                <a:solidFill>
                  <a:srgbClr val="7030A0"/>
                </a:solidFill>
              </a:rPr>
              <a:t>11%</a:t>
            </a:r>
            <a:r>
              <a:rPr lang="ko-KR" altLang="en-US" sz="3600" b="1" dirty="0" smtClean="0">
                <a:solidFill>
                  <a:srgbClr val="7030A0"/>
                </a:solidFill>
              </a:rPr>
              <a:t>의 경제 성장</a:t>
            </a:r>
            <a:endParaRPr lang="en-US" altLang="ko-KR" sz="3600" b="1" dirty="0" smtClean="0">
              <a:solidFill>
                <a:srgbClr val="7030A0"/>
              </a:solidFill>
            </a:endParaRP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  - 1</a:t>
            </a:r>
            <a:r>
              <a:rPr lang="ko-KR" altLang="en-US" sz="2000" b="1" dirty="0" smtClean="0"/>
              <a:t>인당 </a:t>
            </a:r>
            <a:r>
              <a:rPr lang="en-US" altLang="ko-KR" sz="2000" b="1" dirty="0" smtClean="0"/>
              <a:t>3</a:t>
            </a:r>
            <a:r>
              <a:rPr lang="ko-KR" altLang="en-US" sz="2000" b="1" dirty="0" smtClean="0"/>
              <a:t>만 달러로부터 시작이라면</a:t>
            </a:r>
            <a:r>
              <a:rPr lang="en-US" altLang="ko-KR" sz="2000" b="1" dirty="0" smtClean="0"/>
              <a:t>,</a:t>
            </a: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    10</a:t>
            </a:r>
            <a:r>
              <a:rPr lang="ko-KR" altLang="en-US" sz="2000" b="1" dirty="0"/>
              <a:t>년</a:t>
            </a:r>
            <a:r>
              <a:rPr lang="ko-KR" altLang="en-US" sz="2000" b="1" dirty="0" smtClean="0"/>
              <a:t> 후에는 </a:t>
            </a:r>
            <a:r>
              <a:rPr lang="en-US" altLang="ko-KR" sz="2000" b="1" dirty="0" smtClean="0"/>
              <a:t>7</a:t>
            </a:r>
            <a:r>
              <a:rPr lang="ko-KR" altLang="en-US" sz="2000" b="1" dirty="0" smtClean="0"/>
              <a:t>만</a:t>
            </a:r>
            <a:r>
              <a:rPr lang="en-US" altLang="ko-KR" sz="2000" b="1" dirty="0" smtClean="0"/>
              <a:t>7</a:t>
            </a:r>
            <a:r>
              <a:rPr lang="ko-KR" altLang="en-US" sz="2000" b="1" dirty="0" smtClean="0"/>
              <a:t>천 달러로</a:t>
            </a:r>
            <a:endParaRPr lang="en-US" altLang="ko-KR" sz="2000" b="1" dirty="0" smtClean="0"/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(</a:t>
            </a:r>
            <a:r>
              <a:rPr lang="ko-KR" altLang="en-US" sz="2000" b="1" dirty="0" smtClean="0"/>
              <a:t>북 주민</a:t>
            </a:r>
            <a:r>
              <a:rPr lang="en-US" altLang="ko-KR" sz="2000" b="1" dirty="0" smtClean="0"/>
              <a:t>)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지옥에서 천당으로 상승하는 격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!</a:t>
            </a: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            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남북 전 국민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인당 평균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6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만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5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천 달러 소득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•  </a:t>
            </a:r>
            <a:r>
              <a:rPr lang="ko-KR" altLang="en-US" sz="3200" b="1" dirty="0" smtClean="0"/>
              <a:t>그 이후 </a:t>
            </a:r>
            <a:r>
              <a:rPr lang="en-US" altLang="ko-KR" sz="3200" b="1" dirty="0" smtClean="0"/>
              <a:t>: </a:t>
            </a:r>
            <a:r>
              <a:rPr lang="ko-KR" altLang="en-US" sz="3200" b="1" dirty="0" smtClean="0"/>
              <a:t>지속적인 경제 발전</a:t>
            </a:r>
            <a:r>
              <a:rPr lang="ko-KR" altLang="en-US" sz="2000" b="1" dirty="0" smtClean="0"/>
              <a:t> 속에서</a:t>
            </a:r>
            <a:r>
              <a:rPr lang="en-US" altLang="ko-KR" sz="2000" b="1" dirty="0" smtClean="0"/>
              <a:t>,</a:t>
            </a:r>
          </a:p>
          <a:p>
            <a:r>
              <a:rPr lang="en-US" altLang="ko-KR" sz="2000" b="1" dirty="0" smtClean="0"/>
              <a:t>              </a:t>
            </a:r>
            <a:r>
              <a:rPr lang="ko-KR" altLang="en-US" sz="2000" b="1" dirty="0" smtClean="0"/>
              <a:t>아무도 넘보지 못하는 당당한 나라를 이루고</a:t>
            </a:r>
            <a:r>
              <a:rPr lang="en-US" altLang="ko-KR" sz="2000" b="1" dirty="0" smtClean="0"/>
              <a:t>,</a:t>
            </a: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</a:t>
            </a:r>
            <a:r>
              <a:rPr lang="ko-KR" altLang="en-US" sz="2000" b="1" dirty="0" smtClean="0"/>
              <a:t>평화 속에서 안정되고 격조 있는 생활을 영위하며 번영의 시대로</a:t>
            </a:r>
            <a:r>
              <a:rPr lang="en-US" altLang="ko-KR" sz="2000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4807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1199" y="200722"/>
            <a:ext cx="5652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/>
              <a:t>통일비용 </a:t>
            </a:r>
            <a:r>
              <a:rPr lang="ko-KR" altLang="en-US" sz="4800" b="1" dirty="0" smtClean="0">
                <a:solidFill>
                  <a:srgbClr val="094DE5"/>
                </a:solidFill>
              </a:rPr>
              <a:t>최소화</a:t>
            </a:r>
            <a:r>
              <a:rPr lang="ko-KR" altLang="en-US" sz="4800" b="1" dirty="0" smtClean="0"/>
              <a:t> 및</a:t>
            </a:r>
            <a:endParaRPr lang="en-US" altLang="ko-KR" sz="4800" b="1" dirty="0" smtClean="0"/>
          </a:p>
          <a:p>
            <a:r>
              <a:rPr lang="ko-KR" altLang="en-US" sz="4800" b="1" dirty="0" smtClean="0"/>
              <a:t>통일자금 마련 방안</a:t>
            </a:r>
            <a:endParaRPr lang="ko-KR" alt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18371" y="1851101"/>
            <a:ext cx="81961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3200" b="1" dirty="0" smtClean="0">
                <a:solidFill>
                  <a:srgbClr val="0F19DF"/>
                </a:solidFill>
              </a:rPr>
              <a:t> 통일 직후 </a:t>
            </a:r>
            <a:r>
              <a:rPr lang="en-US" altLang="ko-KR" sz="3200" b="1" dirty="0" smtClean="0">
                <a:solidFill>
                  <a:srgbClr val="0F19DF"/>
                </a:solidFill>
              </a:rPr>
              <a:t>10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년 </a:t>
            </a:r>
            <a:r>
              <a:rPr lang="ko-KR" altLang="en-US" sz="3200" dirty="0" smtClean="0"/>
              <a:t>동안 북한지역을 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경제에 한하여 분리관리</a:t>
            </a:r>
            <a:r>
              <a:rPr lang="en-US" altLang="ko-KR" sz="3200" b="1" dirty="0" smtClean="0">
                <a:solidFill>
                  <a:srgbClr val="0F19DF"/>
                </a:solidFill>
              </a:rPr>
              <a:t>, 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계획경제로</a:t>
            </a:r>
            <a:r>
              <a:rPr lang="en-US" altLang="ko-KR" sz="3200" b="1" dirty="0" smtClean="0">
                <a:solidFill>
                  <a:srgbClr val="0F19DF"/>
                </a:solidFill>
              </a:rPr>
              <a:t>.</a:t>
            </a:r>
            <a:endParaRPr lang="en-US" altLang="ko-KR" sz="3200" dirty="0" smtClean="0"/>
          </a:p>
          <a:p>
            <a:pPr marL="342900" indent="-342900">
              <a:buAutoNum type="arabicPeriod"/>
            </a:pPr>
            <a:r>
              <a:rPr lang="ko-KR" altLang="en-US" sz="3200" b="1" dirty="0" smtClean="0">
                <a:solidFill>
                  <a:srgbClr val="0F19DF"/>
                </a:solidFill>
              </a:rPr>
              <a:t> </a:t>
            </a:r>
            <a:r>
              <a:rPr lang="ko-KR" altLang="en-US" sz="3200" b="1" dirty="0" err="1" smtClean="0">
                <a:solidFill>
                  <a:srgbClr val="0F19DF"/>
                </a:solidFill>
              </a:rPr>
              <a:t>바이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 코리안 정책</a:t>
            </a:r>
            <a:r>
              <a:rPr lang="ko-KR" altLang="en-US" sz="3200" dirty="0" smtClean="0"/>
              <a:t> </a:t>
            </a:r>
            <a:endParaRPr lang="en-US" altLang="ko-KR" sz="3200" dirty="0" smtClean="0"/>
          </a:p>
          <a:p>
            <a:pPr marL="342900" indent="-342900"/>
            <a:r>
              <a:rPr lang="en-US" altLang="ko-KR" sz="3200" dirty="0" smtClean="0"/>
              <a:t>    (Buy Korean Products Policy)</a:t>
            </a:r>
          </a:p>
          <a:p>
            <a:pPr marL="342900" indent="-342900"/>
            <a:r>
              <a:rPr lang="en-US" altLang="ko-KR" sz="3200" b="1" dirty="0" smtClean="0">
                <a:solidFill>
                  <a:srgbClr val="0F19DF"/>
                </a:solidFill>
              </a:rPr>
              <a:t>3. 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한시적 군비 감축</a:t>
            </a:r>
            <a:endParaRPr lang="en-US" altLang="ko-KR" sz="3200" dirty="0" smtClean="0"/>
          </a:p>
          <a:p>
            <a:pPr marL="342900" indent="-342900"/>
            <a:r>
              <a:rPr lang="en-US" altLang="ko-KR" sz="3200" b="1" dirty="0" smtClean="0">
                <a:solidFill>
                  <a:srgbClr val="0F19DF"/>
                </a:solidFill>
              </a:rPr>
              <a:t>4. 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북측 토지 현금보상 및 </a:t>
            </a:r>
            <a:r>
              <a:rPr lang="ko-KR" altLang="en-US" sz="3200" b="1" dirty="0" err="1" smtClean="0">
                <a:solidFill>
                  <a:srgbClr val="0F19DF"/>
                </a:solidFill>
              </a:rPr>
              <a:t>국유제</a:t>
            </a:r>
            <a:r>
              <a:rPr lang="ko-KR" altLang="en-US" sz="3200" b="1" dirty="0" smtClean="0">
                <a:solidFill>
                  <a:srgbClr val="0F19DF"/>
                </a:solidFill>
              </a:rPr>
              <a:t> 유지</a:t>
            </a:r>
            <a:endParaRPr lang="en-US" altLang="ko-KR" sz="3200" b="1" dirty="0" smtClean="0">
              <a:solidFill>
                <a:srgbClr val="0F19DF"/>
              </a:solidFill>
            </a:endParaRPr>
          </a:p>
          <a:p>
            <a:pPr marL="342900" indent="-342900">
              <a:buAutoNum type="arabicPeriod"/>
            </a:pPr>
            <a:endParaRPr lang="en-US" altLang="ko-KR" sz="3200" dirty="0" smtClean="0"/>
          </a:p>
          <a:p>
            <a:pPr marL="342900" indent="-342900"/>
            <a:r>
              <a:rPr lang="en-US" altLang="ko-KR" sz="2800" dirty="0" smtClean="0"/>
              <a:t>5. </a:t>
            </a:r>
            <a:r>
              <a:rPr lang="ko-KR" altLang="en-US" sz="2800" dirty="0" smtClean="0"/>
              <a:t>직접적 재원 마련</a:t>
            </a:r>
            <a:endParaRPr lang="en-US" altLang="ko-KR" sz="2800" dirty="0"/>
          </a:p>
          <a:p>
            <a:r>
              <a:rPr lang="en-US" altLang="ko-KR" sz="2800" dirty="0" smtClean="0"/>
              <a:t>      1) </a:t>
            </a:r>
            <a:r>
              <a:rPr lang="ko-KR" altLang="en-US" sz="2800" dirty="0" smtClean="0"/>
              <a:t>해외 차관 및 해외 채권 발행</a:t>
            </a:r>
            <a:r>
              <a:rPr lang="en-US" altLang="ko-KR" sz="2800" dirty="0" smtClean="0"/>
              <a:t> </a:t>
            </a: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  2)</a:t>
            </a:r>
            <a:r>
              <a:rPr lang="ko-KR" altLang="en-US" sz="2800" dirty="0" smtClean="0"/>
              <a:t>국채와 세금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156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1164</Words>
  <Application>Microsoft Office PowerPoint</Application>
  <PresentationFormat>사용자 지정</PresentationFormat>
  <Paragraphs>217</Paragraphs>
  <Slides>20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&lt;통일은 대박이다&gt; 새로운 패러다임으로!</vt:lpstr>
      <vt:lpstr>통일은 대박이다</vt:lpstr>
      <vt:lpstr>  ‘통일이 필요하다?’ (서울대  통일평화연구소,  2014 남북통합지수) 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새로운 패러다임으로!</dc:title>
  <dc:creator>user1</dc:creator>
  <cp:lastModifiedBy>신창민</cp:lastModifiedBy>
  <cp:revision>65</cp:revision>
  <dcterms:created xsi:type="dcterms:W3CDTF">2014-06-23T10:29:27Z</dcterms:created>
  <dcterms:modified xsi:type="dcterms:W3CDTF">2014-09-20T09:59:00Z</dcterms:modified>
</cp:coreProperties>
</file>